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81" r:id="rId2"/>
    <p:sldId id="382" r:id="rId3"/>
    <p:sldId id="362" r:id="rId4"/>
    <p:sldId id="316" r:id="rId5"/>
    <p:sldId id="387" r:id="rId6"/>
    <p:sldId id="385" r:id="rId7"/>
    <p:sldId id="390" r:id="rId8"/>
    <p:sldId id="319" r:id="rId9"/>
    <p:sldId id="386" r:id="rId10"/>
    <p:sldId id="404" r:id="rId11"/>
    <p:sldId id="405" r:id="rId12"/>
    <p:sldId id="402" r:id="rId13"/>
    <p:sldId id="401" r:id="rId14"/>
    <p:sldId id="403" r:id="rId15"/>
    <p:sldId id="408" r:id="rId16"/>
    <p:sldId id="406" r:id="rId17"/>
    <p:sldId id="407" r:id="rId18"/>
    <p:sldId id="383" r:id="rId19"/>
    <p:sldId id="412" r:id="rId20"/>
    <p:sldId id="410" r:id="rId21"/>
    <p:sldId id="411" r:id="rId22"/>
    <p:sldId id="399" r:id="rId23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43416E"/>
    <a:srgbClr val="EA0000"/>
    <a:srgbClr val="FF9799"/>
    <a:srgbClr val="FFCC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6666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6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3366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770946888071999E-3"/>
                  <c:y val="-7.0875716398911834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0366488537225936E-2"/>
                      <c:h val="4.918287910443976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3891294340554134E-3"/>
                  <c:y val="-1.113773786086230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2800657366575269E-2"/>
                      <c:h val="4.208438498719041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6481042891167582E-4"/>
                  <c:y val="1.0125216237147554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028360608708993E-2"/>
                      <c:h val="4.260690992591690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6485490567590229E-3"/>
                  <c:y val="-4.0500864948590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0250432474295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594196227035263E-3"/>
                  <c:y val="-4.0500864948590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815937358925263E-2"/>
                  <c:y val="-1.215025948457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6485935335231661E-3"/>
                  <c:y val="-2.0249635213174071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37466559032897E-2"/>
                      <c:h val="3.550841580866753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2.824319005143662E-3"/>
                  <c:y val="-6.0750500161764649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0259232820293854E-2"/>
                      <c:h val="4.1583545550956058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Агропромышленный комплекс и переработка сельскохозяйственного сырья</c:v>
                </c:pt>
                <c:pt idx="1">
                  <c:v>Химическая промышленность </c:v>
                </c:pt>
                <c:pt idx="2">
                  <c:v>Машиностроение</c:v>
                </c:pt>
                <c:pt idx="3">
                  <c:v>Здравоохранение</c:v>
                </c:pt>
                <c:pt idx="4">
                  <c:v>Экология</c:v>
                </c:pt>
                <c:pt idx="5">
                  <c:v>Модернизация энергетического комплекса </c:v>
                </c:pt>
                <c:pt idx="6">
                  <c:v>Цифровизация</c:v>
                </c:pt>
                <c:pt idx="7">
                  <c:v>Обрабатывающая промышленность </c:v>
                </c:pt>
                <c:pt idx="8">
                  <c:v>Геологоразведка, добыча природных ископаемых</c:v>
                </c:pt>
                <c:pt idx="9">
                  <c:v>Иные сектора экономики, предусмотренные государственными программными документами</c:v>
                </c:pt>
                <c:pt idx="10">
                  <c:v>Качественное образование</c:v>
                </c:pt>
                <c:pt idx="11">
                  <c:v>Металлургия, металлообработка </c:v>
                </c:pt>
                <c:pt idx="12">
                  <c:v>Легкая промышленность</c:v>
                </c:pt>
                <c:pt idx="13">
                  <c:v>Нефтегазохимическая отрасль</c:v>
                </c:pt>
                <c:pt idx="14">
                  <c:v>Укрепление национальной безопасности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546552"/>
        <c:axId val="309548904"/>
      </c:barChart>
      <c:valAx>
        <c:axId val="309548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46552"/>
        <c:crosses val="autoZero"/>
        <c:crossBetween val="between"/>
      </c:valAx>
      <c:catAx>
        <c:axId val="309546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48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Грант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B93D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333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53676206592520725"/>
                  <c:y val="5.94949776947997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134060618151"/>
                      <c:h val="0.167843869414248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4176202523191635E-3"/>
                  <c:y val="-1.1519208701628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6444667914963"/>
                      <c:h val="0.11942892713018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34113594061048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649115032396455"/>
                      <c:h val="0.14246734453344226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100 млн тг</c:v>
                </c:pt>
                <c:pt idx="1">
                  <c:v>до 200 млн тг</c:v>
                </c:pt>
                <c:pt idx="2">
                  <c:v>до 300 млн тг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E4675-1F6A-4E0F-A2EF-CE258F3D419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FBD2A09-6094-499E-8D8B-54C58C229C9C}">
      <dgm:prSet phldrT="[Текст]" phldr="1"/>
      <dgm:spPr/>
      <dgm:t>
        <a:bodyPr/>
        <a:lstStyle/>
        <a:p>
          <a:endParaRPr lang="x-none" dirty="0">
            <a:solidFill>
              <a:schemeClr val="accent1"/>
            </a:solidFill>
          </a:endParaRPr>
        </a:p>
      </dgm:t>
    </dgm:pt>
    <dgm:pt modelId="{FC721C14-107E-4B28-A934-81D2EE77EA4E}" type="parTrans" cxnId="{AA8F6B82-6571-4B51-BBD0-4D3539892AE6}">
      <dgm:prSet/>
      <dgm:spPr/>
      <dgm:t>
        <a:bodyPr/>
        <a:lstStyle/>
        <a:p>
          <a:endParaRPr lang="x-none"/>
        </a:p>
      </dgm:t>
    </dgm:pt>
    <dgm:pt modelId="{99A0DED3-D5E5-4D41-A9D2-4F4E604F8036}" type="sibTrans" cxnId="{AA8F6B82-6571-4B51-BBD0-4D3539892AE6}">
      <dgm:prSet/>
      <dgm:spPr/>
      <dgm:t>
        <a:bodyPr/>
        <a:lstStyle/>
        <a:p>
          <a:endParaRPr lang="x-none"/>
        </a:p>
      </dgm:t>
    </dgm:pt>
    <dgm:pt modelId="{5778B32B-A2AC-4613-AFB2-030EFA20234B}">
      <dgm:prSet phldrT="[Текст]" phldr="1"/>
      <dgm:spPr/>
      <dgm:t>
        <a:bodyPr/>
        <a:lstStyle/>
        <a:p>
          <a:endParaRPr lang="x-none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C0DA63E3-9DC3-4DF8-81FC-3985A44D1F98}" type="parTrans" cxnId="{15399AEE-C789-41B1-B8B1-787872863754}">
      <dgm:prSet/>
      <dgm:spPr/>
      <dgm:t>
        <a:bodyPr/>
        <a:lstStyle/>
        <a:p>
          <a:endParaRPr lang="x-none"/>
        </a:p>
      </dgm:t>
    </dgm:pt>
    <dgm:pt modelId="{ED1EE3A7-37A9-44D1-BD1F-C78F1E90E4E3}" type="sibTrans" cxnId="{15399AEE-C789-41B1-B8B1-787872863754}">
      <dgm:prSet/>
      <dgm:spPr/>
      <dgm:t>
        <a:bodyPr/>
        <a:lstStyle/>
        <a:p>
          <a:endParaRPr lang="x-none"/>
        </a:p>
      </dgm:t>
    </dgm:pt>
    <dgm:pt modelId="{51C87D20-2A22-4AD0-A83D-D73A34EB259A}" type="pres">
      <dgm:prSet presAssocID="{791E4675-1F6A-4E0F-A2EF-CE258F3D419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3095F8-9145-4FBD-A8E8-B8B38E3B9065}" type="pres">
      <dgm:prSet presAssocID="{1FBD2A09-6094-499E-8D8B-54C58C229C9C}" presName="horFlow" presStyleCnt="0"/>
      <dgm:spPr/>
    </dgm:pt>
    <dgm:pt modelId="{8F989BF9-CF3D-4677-82DF-D0F4142BAC65}" type="pres">
      <dgm:prSet presAssocID="{1FBD2A09-6094-499E-8D8B-54C58C229C9C}" presName="bigChev" presStyleLbl="node1" presStyleIdx="0" presStyleCnt="1" custScaleX="87846" custScaleY="115230"/>
      <dgm:spPr/>
      <dgm:t>
        <a:bodyPr/>
        <a:lstStyle/>
        <a:p>
          <a:endParaRPr lang="ru-RU"/>
        </a:p>
      </dgm:t>
    </dgm:pt>
    <dgm:pt modelId="{8AEADFBF-3464-4CE6-9DDC-1F7F30B9066D}" type="pres">
      <dgm:prSet presAssocID="{C0DA63E3-9DC3-4DF8-81FC-3985A44D1F98}" presName="parTrans" presStyleCnt="0"/>
      <dgm:spPr/>
    </dgm:pt>
    <dgm:pt modelId="{AFB4310A-45C7-4D95-80EE-A27EEBAC512E}" type="pres">
      <dgm:prSet presAssocID="{5778B32B-A2AC-4613-AFB2-030EFA20234B}" presName="node" presStyleLbl="alignAccFollowNode1" presStyleIdx="0" presStyleCnt="1" custScaleX="628975" custScaleY="137659" custLinFactNeighborX="-32851" custLinFactNeighborY="-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BA78F-CFFF-4005-A5DB-A567735B7DDF}" type="presOf" srcId="{791E4675-1F6A-4E0F-A2EF-CE258F3D419A}" destId="{51C87D20-2A22-4AD0-A83D-D73A34EB259A}" srcOrd="0" destOrd="0" presId="urn:microsoft.com/office/officeart/2005/8/layout/lProcess3"/>
    <dgm:cxn modelId="{22BD59A3-7370-49C6-A7C0-FAFF76D8D5CF}" type="presOf" srcId="{5778B32B-A2AC-4613-AFB2-030EFA20234B}" destId="{AFB4310A-45C7-4D95-80EE-A27EEBAC512E}" srcOrd="0" destOrd="0" presId="urn:microsoft.com/office/officeart/2005/8/layout/lProcess3"/>
    <dgm:cxn modelId="{15399AEE-C789-41B1-B8B1-787872863754}" srcId="{1FBD2A09-6094-499E-8D8B-54C58C229C9C}" destId="{5778B32B-A2AC-4613-AFB2-030EFA20234B}" srcOrd="0" destOrd="0" parTransId="{C0DA63E3-9DC3-4DF8-81FC-3985A44D1F98}" sibTransId="{ED1EE3A7-37A9-44D1-BD1F-C78F1E90E4E3}"/>
    <dgm:cxn modelId="{AA8F6B82-6571-4B51-BBD0-4D3539892AE6}" srcId="{791E4675-1F6A-4E0F-A2EF-CE258F3D419A}" destId="{1FBD2A09-6094-499E-8D8B-54C58C229C9C}" srcOrd="0" destOrd="0" parTransId="{FC721C14-107E-4B28-A934-81D2EE77EA4E}" sibTransId="{99A0DED3-D5E5-4D41-A9D2-4F4E604F8036}"/>
    <dgm:cxn modelId="{99EF03B6-5F91-4594-B3C3-D591F8C37DE8}" type="presOf" srcId="{1FBD2A09-6094-499E-8D8B-54C58C229C9C}" destId="{8F989BF9-CF3D-4677-82DF-D0F4142BAC65}" srcOrd="0" destOrd="0" presId="urn:microsoft.com/office/officeart/2005/8/layout/lProcess3"/>
    <dgm:cxn modelId="{B206737E-AB9F-4AE8-A405-39154710CE68}" type="presParOf" srcId="{51C87D20-2A22-4AD0-A83D-D73A34EB259A}" destId="{FF3095F8-9145-4FBD-A8E8-B8B38E3B9065}" srcOrd="0" destOrd="0" presId="urn:microsoft.com/office/officeart/2005/8/layout/lProcess3"/>
    <dgm:cxn modelId="{76644E89-4DE8-4268-A377-BF1DBAC63827}" type="presParOf" srcId="{FF3095F8-9145-4FBD-A8E8-B8B38E3B9065}" destId="{8F989BF9-CF3D-4677-82DF-D0F4142BAC65}" srcOrd="0" destOrd="0" presId="urn:microsoft.com/office/officeart/2005/8/layout/lProcess3"/>
    <dgm:cxn modelId="{5DFDD64E-23D5-47AA-8C04-ACC888911AAC}" type="presParOf" srcId="{FF3095F8-9145-4FBD-A8E8-B8B38E3B9065}" destId="{8AEADFBF-3464-4CE6-9DDC-1F7F30B9066D}" srcOrd="1" destOrd="0" presId="urn:microsoft.com/office/officeart/2005/8/layout/lProcess3"/>
    <dgm:cxn modelId="{54DF0AD6-5223-4380-B332-AF49CE58ED45}" type="presParOf" srcId="{FF3095F8-9145-4FBD-A8E8-B8B38E3B9065}" destId="{AFB4310A-45C7-4D95-80EE-A27EEBAC512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02778-112C-4F5A-917A-7DA1A485806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FDC98-4D7D-46B5-AEB0-EEACA15E2F2E}">
      <dgm:prSet phldrT="[Текст]"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коммерческой привлекательности проекта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4E5D3-AC6E-4FAB-99F3-254A7F0694B1}" type="parTrans" cxnId="{BEB2E757-A2B4-43B4-A514-F19733E61DE8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4E327-8B99-4C15-8B13-1F24289CEE93}" type="sibTrans" cxnId="{BEB2E757-A2B4-43B4-A514-F19733E61DE8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797F8-86BE-451F-B2ED-7D2A6B763DE1}">
      <dgm:prSet phldrT="[Текст]"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Проведение предварительных маркетинговых исследований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6A393-D90D-4E54-89F4-226BA8B271DA}" type="parTrans" cxnId="{41191C85-2E2D-4483-841B-5AA47BF23EF3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43E4E-8320-4575-8EF8-EDA855C0365A}" type="sibTrans" cxnId="{41191C85-2E2D-4483-841B-5AA47BF23EF3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E9F11-2879-4722-A08F-3CB27107E919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Подготовка рекламной информации, презентационных материалов по проекту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83687-8D5F-4345-BDCE-B6AE3FF38175}" type="parTrans" cxnId="{826F7084-128C-44FD-8D48-78F966D9CEFB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AC19B-878F-4A7A-AC19-E746013EB112}" type="sibTrans" cxnId="{826F7084-128C-44FD-8D48-78F966D9CEFB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A4F34-1CB2-4354-9804-ADE518772674}">
      <dgm:prSet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технической реализуемости идеи или проекта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F7E66-548D-43A2-8D6B-324E8BE78D6E}" type="parTrans" cxnId="{D6A457D4-653B-4C62-886D-5E484F4ABF2F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E8F09-99A2-4AED-BCC5-313279DBD92E}" type="sibTrans" cxnId="{D6A457D4-653B-4C62-886D-5E484F4ABF2F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8692F-4FC2-4C0E-9C2E-E29DC99FC577}">
      <dgm:prSet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Разработка стратегии коммерциализации проекта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4AA77-62EB-4FF4-A804-0A245B383B1A}" type="parTrans" cxnId="{1441D879-3110-43D5-B750-DBA3D71066B9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7F696-88CB-4640-B0E8-0B61BD6996A2}" type="sibTrans" cxnId="{1441D879-3110-43D5-B750-DBA3D71066B9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938D0-D401-45AF-BA4B-66F3EB508508}">
      <dgm:prSet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цены и себестоимости продукта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3E597-5CB1-4EDA-9D4A-DA451D0E12B9}" type="parTrans" cxnId="{AD96F989-0690-407E-8E6D-2B1517FFF59A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ADA7B-42D4-4CC3-89B9-CDD29EA56168}" type="sibTrans" cxnId="{AD96F989-0690-407E-8E6D-2B1517FFF59A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89108-BBD7-46CB-8F47-4A06775143D5}">
      <dgm:prSet custT="1"/>
      <dgm:spPr/>
      <dgm:t>
        <a:bodyPr/>
        <a:lstStyle/>
        <a:p>
          <a:r>
            <a:rPr lang="ru-RU" altLang="ru-RU" sz="1800" b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Осуществление переговоров с потенциальными клиентами, покупателями и др.</a:t>
          </a:r>
          <a:endParaRPr lang="ru-RU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9FBE4-6A65-46A8-A96E-A520B03FD672}" type="parTrans" cxnId="{1D147460-619E-4FED-8BB8-774F1965352B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01A96-603A-4E2A-AF18-832337438BD5}" type="sibTrans" cxnId="{1D147460-619E-4FED-8BB8-774F1965352B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ECE63-64B4-4732-9C34-605EFDA9B466}" type="pres">
      <dgm:prSet presAssocID="{38502778-112C-4F5A-917A-7DA1A48580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E2B320-2341-47D5-9526-4C62B5F19FB2}" type="pres">
      <dgm:prSet presAssocID="{38502778-112C-4F5A-917A-7DA1A4858063}" presName="Name1" presStyleCnt="0"/>
      <dgm:spPr/>
      <dgm:t>
        <a:bodyPr/>
        <a:lstStyle/>
        <a:p>
          <a:endParaRPr lang="ru-RU"/>
        </a:p>
      </dgm:t>
    </dgm:pt>
    <dgm:pt modelId="{A05FBCF3-61A2-4A10-A1C1-89146BF7ADEF}" type="pres">
      <dgm:prSet presAssocID="{38502778-112C-4F5A-917A-7DA1A4858063}" presName="cycle" presStyleCnt="0"/>
      <dgm:spPr/>
      <dgm:t>
        <a:bodyPr/>
        <a:lstStyle/>
        <a:p>
          <a:endParaRPr lang="ru-RU"/>
        </a:p>
      </dgm:t>
    </dgm:pt>
    <dgm:pt modelId="{239307CE-01A0-451A-A93F-DC6234E563F2}" type="pres">
      <dgm:prSet presAssocID="{38502778-112C-4F5A-917A-7DA1A4858063}" presName="srcNode" presStyleLbl="node1" presStyleIdx="0" presStyleCnt="7"/>
      <dgm:spPr/>
      <dgm:t>
        <a:bodyPr/>
        <a:lstStyle/>
        <a:p>
          <a:endParaRPr lang="ru-RU"/>
        </a:p>
      </dgm:t>
    </dgm:pt>
    <dgm:pt modelId="{782F174B-ED5C-4324-B8EF-FEF0741BB31F}" type="pres">
      <dgm:prSet presAssocID="{38502778-112C-4F5A-917A-7DA1A4858063}" presName="conn" presStyleLbl="parChTrans1D2" presStyleIdx="0" presStyleCnt="1"/>
      <dgm:spPr/>
      <dgm:t>
        <a:bodyPr/>
        <a:lstStyle/>
        <a:p>
          <a:endParaRPr lang="ru-RU"/>
        </a:p>
      </dgm:t>
    </dgm:pt>
    <dgm:pt modelId="{43B0C2B8-2BCC-4220-A8E2-295BC4E23047}" type="pres">
      <dgm:prSet presAssocID="{38502778-112C-4F5A-917A-7DA1A4858063}" presName="extraNode" presStyleLbl="node1" presStyleIdx="0" presStyleCnt="7"/>
      <dgm:spPr/>
      <dgm:t>
        <a:bodyPr/>
        <a:lstStyle/>
        <a:p>
          <a:endParaRPr lang="ru-RU"/>
        </a:p>
      </dgm:t>
    </dgm:pt>
    <dgm:pt modelId="{D7DB3EF1-0E15-4F7D-A410-ADD31F5DA4DE}" type="pres">
      <dgm:prSet presAssocID="{38502778-112C-4F5A-917A-7DA1A4858063}" presName="dstNode" presStyleLbl="node1" presStyleIdx="0" presStyleCnt="7"/>
      <dgm:spPr/>
      <dgm:t>
        <a:bodyPr/>
        <a:lstStyle/>
        <a:p>
          <a:endParaRPr lang="ru-RU"/>
        </a:p>
      </dgm:t>
    </dgm:pt>
    <dgm:pt modelId="{7AC54EF6-F664-4E05-8510-1951F0F3BE7C}" type="pres">
      <dgm:prSet presAssocID="{C94FDC98-4D7D-46B5-AEB0-EEACA15E2F2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9551-1D71-4A2D-8D88-5D75C14775CF}" type="pres">
      <dgm:prSet presAssocID="{C94FDC98-4D7D-46B5-AEB0-EEACA15E2F2E}" presName="accent_1" presStyleCnt="0"/>
      <dgm:spPr/>
      <dgm:t>
        <a:bodyPr/>
        <a:lstStyle/>
        <a:p>
          <a:endParaRPr lang="ru-RU"/>
        </a:p>
      </dgm:t>
    </dgm:pt>
    <dgm:pt modelId="{32B030B5-76E1-4A68-BED8-D8123924D730}" type="pres">
      <dgm:prSet presAssocID="{C94FDC98-4D7D-46B5-AEB0-EEACA15E2F2E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E1E8ACA-5282-40CD-915E-0B7533420038}" type="pres">
      <dgm:prSet presAssocID="{F7FA4F34-1CB2-4354-9804-ADE51877267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1AF0D-9AE3-4789-8AAD-1732A0C779E1}" type="pres">
      <dgm:prSet presAssocID="{F7FA4F34-1CB2-4354-9804-ADE518772674}" presName="accent_2" presStyleCnt="0"/>
      <dgm:spPr/>
      <dgm:t>
        <a:bodyPr/>
        <a:lstStyle/>
        <a:p>
          <a:endParaRPr lang="ru-RU"/>
        </a:p>
      </dgm:t>
    </dgm:pt>
    <dgm:pt modelId="{B92E8BFC-A8DA-4396-B1B9-C76DD7E3B960}" type="pres">
      <dgm:prSet presAssocID="{F7FA4F34-1CB2-4354-9804-ADE518772674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1EF27415-9737-4030-8762-C9C558CD8E82}" type="pres">
      <dgm:prSet presAssocID="{C40797F8-86BE-451F-B2ED-7D2A6B763DE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9B720-872C-45F6-97BC-25A34C5BEEEC}" type="pres">
      <dgm:prSet presAssocID="{C40797F8-86BE-451F-B2ED-7D2A6B763DE1}" presName="accent_3" presStyleCnt="0"/>
      <dgm:spPr/>
      <dgm:t>
        <a:bodyPr/>
        <a:lstStyle/>
        <a:p>
          <a:endParaRPr lang="ru-RU"/>
        </a:p>
      </dgm:t>
    </dgm:pt>
    <dgm:pt modelId="{3A72E2B7-9484-4C6E-8711-26E94025A156}" type="pres">
      <dgm:prSet presAssocID="{C40797F8-86BE-451F-B2ED-7D2A6B763DE1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86156BC9-70C2-408E-940F-8B5444D3C2E8}" type="pres">
      <dgm:prSet presAssocID="{5358692F-4FC2-4C0E-9C2E-E29DC99FC5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68F13-3F7F-44BF-B9BB-AE3635016F41}" type="pres">
      <dgm:prSet presAssocID="{5358692F-4FC2-4C0E-9C2E-E29DC99FC577}" presName="accent_4" presStyleCnt="0"/>
      <dgm:spPr/>
      <dgm:t>
        <a:bodyPr/>
        <a:lstStyle/>
        <a:p>
          <a:endParaRPr lang="ru-RU"/>
        </a:p>
      </dgm:t>
    </dgm:pt>
    <dgm:pt modelId="{1F3F5D72-5735-495A-B015-8367299A89EA}" type="pres">
      <dgm:prSet presAssocID="{5358692F-4FC2-4C0E-9C2E-E29DC99FC577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4E5F545-FD71-45D5-8266-08CA523D9107}" type="pres">
      <dgm:prSet presAssocID="{56F938D0-D401-45AF-BA4B-66F3EB50850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7DA7E-A75F-4EB6-B198-DECDBFF6DC80}" type="pres">
      <dgm:prSet presAssocID="{56F938D0-D401-45AF-BA4B-66F3EB508508}" presName="accent_5" presStyleCnt="0"/>
      <dgm:spPr/>
      <dgm:t>
        <a:bodyPr/>
        <a:lstStyle/>
        <a:p>
          <a:endParaRPr lang="ru-RU"/>
        </a:p>
      </dgm:t>
    </dgm:pt>
    <dgm:pt modelId="{95721E89-B691-4CA4-B34B-FD223258091C}" type="pres">
      <dgm:prSet presAssocID="{56F938D0-D401-45AF-BA4B-66F3EB508508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A09B1D5F-9229-4475-8B1C-2A6389B57300}" type="pres">
      <dgm:prSet presAssocID="{D45E9F11-2879-4722-A08F-3CB27107E91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C6D99-9168-4F7C-9B02-3B9DD3DF8628}" type="pres">
      <dgm:prSet presAssocID="{D45E9F11-2879-4722-A08F-3CB27107E919}" presName="accent_6" presStyleCnt="0"/>
      <dgm:spPr/>
      <dgm:t>
        <a:bodyPr/>
        <a:lstStyle/>
        <a:p>
          <a:endParaRPr lang="ru-RU"/>
        </a:p>
      </dgm:t>
    </dgm:pt>
    <dgm:pt modelId="{7092382C-9B80-4DD9-A426-C94B8D432E95}" type="pres">
      <dgm:prSet presAssocID="{D45E9F11-2879-4722-A08F-3CB27107E919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D2895966-94E0-4EE4-B26F-E7B26C007ED8}" type="pres">
      <dgm:prSet presAssocID="{01689108-BBD7-46CB-8F47-4A06775143D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8DF5B-C4E6-454A-BA7B-D70DCE871B51}" type="pres">
      <dgm:prSet presAssocID="{01689108-BBD7-46CB-8F47-4A06775143D5}" presName="accent_7" presStyleCnt="0"/>
      <dgm:spPr/>
      <dgm:t>
        <a:bodyPr/>
        <a:lstStyle/>
        <a:p>
          <a:endParaRPr lang="ru-RU"/>
        </a:p>
      </dgm:t>
    </dgm:pt>
    <dgm:pt modelId="{6B8ED2AE-DD85-4F28-8CC4-726D76F4B60F}" type="pres">
      <dgm:prSet presAssocID="{01689108-BBD7-46CB-8F47-4A06775143D5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826F7084-128C-44FD-8D48-78F966D9CEFB}" srcId="{38502778-112C-4F5A-917A-7DA1A4858063}" destId="{D45E9F11-2879-4722-A08F-3CB27107E919}" srcOrd="5" destOrd="0" parTransId="{07A83687-8D5F-4345-BDCE-B6AE3FF38175}" sibTransId="{DC5AC19B-878F-4A7A-AC19-E746013EB112}"/>
    <dgm:cxn modelId="{2F716DE4-CB02-4CB2-B5A9-BF354D2521C8}" type="presOf" srcId="{38502778-112C-4F5A-917A-7DA1A4858063}" destId="{83DECE63-64B4-4732-9C34-605EFDA9B466}" srcOrd="0" destOrd="0" presId="urn:microsoft.com/office/officeart/2008/layout/VerticalCurvedList"/>
    <dgm:cxn modelId="{41191C85-2E2D-4483-841B-5AA47BF23EF3}" srcId="{38502778-112C-4F5A-917A-7DA1A4858063}" destId="{C40797F8-86BE-451F-B2ED-7D2A6B763DE1}" srcOrd="2" destOrd="0" parTransId="{EA46A393-D90D-4E54-89F4-226BA8B271DA}" sibTransId="{42243E4E-8320-4575-8EF8-EDA855C0365A}"/>
    <dgm:cxn modelId="{1441D879-3110-43D5-B750-DBA3D71066B9}" srcId="{38502778-112C-4F5A-917A-7DA1A4858063}" destId="{5358692F-4FC2-4C0E-9C2E-E29DC99FC577}" srcOrd="3" destOrd="0" parTransId="{8C04AA77-62EB-4FF4-A804-0A245B383B1A}" sibTransId="{3CF7F696-88CB-4640-B0E8-0B61BD6996A2}"/>
    <dgm:cxn modelId="{EC27C74A-8D93-493F-9EB8-E6A60F28B6DF}" type="presOf" srcId="{C40797F8-86BE-451F-B2ED-7D2A6B763DE1}" destId="{1EF27415-9737-4030-8762-C9C558CD8E82}" srcOrd="0" destOrd="0" presId="urn:microsoft.com/office/officeart/2008/layout/VerticalCurvedList"/>
    <dgm:cxn modelId="{1D147460-619E-4FED-8BB8-774F1965352B}" srcId="{38502778-112C-4F5A-917A-7DA1A4858063}" destId="{01689108-BBD7-46CB-8F47-4A06775143D5}" srcOrd="6" destOrd="0" parTransId="{65A9FBE4-6A65-46A8-A96E-A520B03FD672}" sibTransId="{B4D01A96-603A-4E2A-AF18-832337438BD5}"/>
    <dgm:cxn modelId="{D6A457D4-653B-4C62-886D-5E484F4ABF2F}" srcId="{38502778-112C-4F5A-917A-7DA1A4858063}" destId="{F7FA4F34-1CB2-4354-9804-ADE518772674}" srcOrd="1" destOrd="0" parTransId="{5D0F7E66-548D-43A2-8D6B-324E8BE78D6E}" sibTransId="{93AE8F09-99A2-4AED-BCC5-313279DBD92E}"/>
    <dgm:cxn modelId="{AD96F989-0690-407E-8E6D-2B1517FFF59A}" srcId="{38502778-112C-4F5A-917A-7DA1A4858063}" destId="{56F938D0-D401-45AF-BA4B-66F3EB508508}" srcOrd="4" destOrd="0" parTransId="{7DC3E597-5CB1-4EDA-9D4A-DA451D0E12B9}" sibTransId="{06AADA7B-42D4-4CC3-89B9-CDD29EA56168}"/>
    <dgm:cxn modelId="{E68FBFA2-8AE4-4E60-BDEA-029C467B1AFA}" type="presOf" srcId="{6DB4E327-8B99-4C15-8B13-1F24289CEE93}" destId="{782F174B-ED5C-4324-B8EF-FEF0741BB31F}" srcOrd="0" destOrd="0" presId="urn:microsoft.com/office/officeart/2008/layout/VerticalCurvedList"/>
    <dgm:cxn modelId="{FC493AE0-F2F1-4CD6-9572-D1131115FF04}" type="presOf" srcId="{5358692F-4FC2-4C0E-9C2E-E29DC99FC577}" destId="{86156BC9-70C2-408E-940F-8B5444D3C2E8}" srcOrd="0" destOrd="0" presId="urn:microsoft.com/office/officeart/2008/layout/VerticalCurvedList"/>
    <dgm:cxn modelId="{06A812A3-D1C7-4A72-8B2C-5B47F1332D0B}" type="presOf" srcId="{D45E9F11-2879-4722-A08F-3CB27107E919}" destId="{A09B1D5F-9229-4475-8B1C-2A6389B57300}" srcOrd="0" destOrd="0" presId="urn:microsoft.com/office/officeart/2008/layout/VerticalCurvedList"/>
    <dgm:cxn modelId="{BEB2E757-A2B4-43B4-A514-F19733E61DE8}" srcId="{38502778-112C-4F5A-917A-7DA1A4858063}" destId="{C94FDC98-4D7D-46B5-AEB0-EEACA15E2F2E}" srcOrd="0" destOrd="0" parTransId="{99B4E5D3-AC6E-4FAB-99F3-254A7F0694B1}" sibTransId="{6DB4E327-8B99-4C15-8B13-1F24289CEE93}"/>
    <dgm:cxn modelId="{36508EF6-E055-4274-86B2-0404BD2E6065}" type="presOf" srcId="{F7FA4F34-1CB2-4354-9804-ADE518772674}" destId="{BE1E8ACA-5282-40CD-915E-0B7533420038}" srcOrd="0" destOrd="0" presId="urn:microsoft.com/office/officeart/2008/layout/VerticalCurvedList"/>
    <dgm:cxn modelId="{7A933052-760A-45BF-9E71-C5AADF072985}" type="presOf" srcId="{C94FDC98-4D7D-46B5-AEB0-EEACA15E2F2E}" destId="{7AC54EF6-F664-4E05-8510-1951F0F3BE7C}" srcOrd="0" destOrd="0" presId="urn:microsoft.com/office/officeart/2008/layout/VerticalCurvedList"/>
    <dgm:cxn modelId="{B0D564E3-2CC2-4943-B1FF-024E465E3946}" type="presOf" srcId="{01689108-BBD7-46CB-8F47-4A06775143D5}" destId="{D2895966-94E0-4EE4-B26F-E7B26C007ED8}" srcOrd="0" destOrd="0" presId="urn:microsoft.com/office/officeart/2008/layout/VerticalCurvedList"/>
    <dgm:cxn modelId="{6A4A6C71-3995-48E1-BB0D-0D0027DBAD87}" type="presOf" srcId="{56F938D0-D401-45AF-BA4B-66F3EB508508}" destId="{A4E5F545-FD71-45D5-8266-08CA523D9107}" srcOrd="0" destOrd="0" presId="urn:microsoft.com/office/officeart/2008/layout/VerticalCurvedList"/>
    <dgm:cxn modelId="{3B3A3E28-3F78-4C71-B088-44BE32700076}" type="presParOf" srcId="{83DECE63-64B4-4732-9C34-605EFDA9B466}" destId="{70E2B320-2341-47D5-9526-4C62B5F19FB2}" srcOrd="0" destOrd="0" presId="urn:microsoft.com/office/officeart/2008/layout/VerticalCurvedList"/>
    <dgm:cxn modelId="{04F5B6AF-F2B1-4A07-AB23-82575A6B7F8C}" type="presParOf" srcId="{70E2B320-2341-47D5-9526-4C62B5F19FB2}" destId="{A05FBCF3-61A2-4A10-A1C1-89146BF7ADEF}" srcOrd="0" destOrd="0" presId="urn:microsoft.com/office/officeart/2008/layout/VerticalCurvedList"/>
    <dgm:cxn modelId="{B99B7E86-D235-4099-853D-09D25481DF17}" type="presParOf" srcId="{A05FBCF3-61A2-4A10-A1C1-89146BF7ADEF}" destId="{239307CE-01A0-451A-A93F-DC6234E563F2}" srcOrd="0" destOrd="0" presId="urn:microsoft.com/office/officeart/2008/layout/VerticalCurvedList"/>
    <dgm:cxn modelId="{7ACA10CF-56E2-46A8-848F-C34F3D9812BD}" type="presParOf" srcId="{A05FBCF3-61A2-4A10-A1C1-89146BF7ADEF}" destId="{782F174B-ED5C-4324-B8EF-FEF0741BB31F}" srcOrd="1" destOrd="0" presId="urn:microsoft.com/office/officeart/2008/layout/VerticalCurvedList"/>
    <dgm:cxn modelId="{6D9207C5-45DB-41DD-8053-A31DE783E57C}" type="presParOf" srcId="{A05FBCF3-61A2-4A10-A1C1-89146BF7ADEF}" destId="{43B0C2B8-2BCC-4220-A8E2-295BC4E23047}" srcOrd="2" destOrd="0" presId="urn:microsoft.com/office/officeart/2008/layout/VerticalCurvedList"/>
    <dgm:cxn modelId="{56646E54-2C6D-4B03-84CB-81C206B59EE9}" type="presParOf" srcId="{A05FBCF3-61A2-4A10-A1C1-89146BF7ADEF}" destId="{D7DB3EF1-0E15-4F7D-A410-ADD31F5DA4DE}" srcOrd="3" destOrd="0" presId="urn:microsoft.com/office/officeart/2008/layout/VerticalCurvedList"/>
    <dgm:cxn modelId="{5C69C100-6A52-452F-9991-1CF4766C0553}" type="presParOf" srcId="{70E2B320-2341-47D5-9526-4C62B5F19FB2}" destId="{7AC54EF6-F664-4E05-8510-1951F0F3BE7C}" srcOrd="1" destOrd="0" presId="urn:microsoft.com/office/officeart/2008/layout/VerticalCurvedList"/>
    <dgm:cxn modelId="{3DC614D4-3B4F-4E79-A338-129F3A9C835E}" type="presParOf" srcId="{70E2B320-2341-47D5-9526-4C62B5F19FB2}" destId="{09AA9551-1D71-4A2D-8D88-5D75C14775CF}" srcOrd="2" destOrd="0" presId="urn:microsoft.com/office/officeart/2008/layout/VerticalCurvedList"/>
    <dgm:cxn modelId="{217836CD-BAF2-4201-9E19-81A06B3FD7AE}" type="presParOf" srcId="{09AA9551-1D71-4A2D-8D88-5D75C14775CF}" destId="{32B030B5-76E1-4A68-BED8-D8123924D730}" srcOrd="0" destOrd="0" presId="urn:microsoft.com/office/officeart/2008/layout/VerticalCurvedList"/>
    <dgm:cxn modelId="{4CEEDFD3-7D39-42FF-90C1-94F88E5D360A}" type="presParOf" srcId="{70E2B320-2341-47D5-9526-4C62B5F19FB2}" destId="{BE1E8ACA-5282-40CD-915E-0B7533420038}" srcOrd="3" destOrd="0" presId="urn:microsoft.com/office/officeart/2008/layout/VerticalCurvedList"/>
    <dgm:cxn modelId="{1AD42A51-685F-428A-BB84-C98DABCCDAD8}" type="presParOf" srcId="{70E2B320-2341-47D5-9526-4C62B5F19FB2}" destId="{1371AF0D-9AE3-4789-8AAD-1732A0C779E1}" srcOrd="4" destOrd="0" presId="urn:microsoft.com/office/officeart/2008/layout/VerticalCurvedList"/>
    <dgm:cxn modelId="{F68DB8F5-66E9-4DCA-8514-D8615045C342}" type="presParOf" srcId="{1371AF0D-9AE3-4789-8AAD-1732A0C779E1}" destId="{B92E8BFC-A8DA-4396-B1B9-C76DD7E3B960}" srcOrd="0" destOrd="0" presId="urn:microsoft.com/office/officeart/2008/layout/VerticalCurvedList"/>
    <dgm:cxn modelId="{F64C7B1B-E2F5-4B7F-82F5-807A2B3553DA}" type="presParOf" srcId="{70E2B320-2341-47D5-9526-4C62B5F19FB2}" destId="{1EF27415-9737-4030-8762-C9C558CD8E82}" srcOrd="5" destOrd="0" presId="urn:microsoft.com/office/officeart/2008/layout/VerticalCurvedList"/>
    <dgm:cxn modelId="{373A8DD7-BFC0-43D0-93B6-B81B33125B3B}" type="presParOf" srcId="{70E2B320-2341-47D5-9526-4C62B5F19FB2}" destId="{5759B720-872C-45F6-97BC-25A34C5BEEEC}" srcOrd="6" destOrd="0" presId="urn:microsoft.com/office/officeart/2008/layout/VerticalCurvedList"/>
    <dgm:cxn modelId="{432BA6E1-CEA2-4B78-82E1-F7DD5D07FD0F}" type="presParOf" srcId="{5759B720-872C-45F6-97BC-25A34C5BEEEC}" destId="{3A72E2B7-9484-4C6E-8711-26E94025A156}" srcOrd="0" destOrd="0" presId="urn:microsoft.com/office/officeart/2008/layout/VerticalCurvedList"/>
    <dgm:cxn modelId="{3598F323-4CA9-4654-8E5D-BCBE93E37AF8}" type="presParOf" srcId="{70E2B320-2341-47D5-9526-4C62B5F19FB2}" destId="{86156BC9-70C2-408E-940F-8B5444D3C2E8}" srcOrd="7" destOrd="0" presId="urn:microsoft.com/office/officeart/2008/layout/VerticalCurvedList"/>
    <dgm:cxn modelId="{F9DA8ED7-2A52-446C-A13F-EBCDC66E6FA5}" type="presParOf" srcId="{70E2B320-2341-47D5-9526-4C62B5F19FB2}" destId="{3B468F13-3F7F-44BF-B9BB-AE3635016F41}" srcOrd="8" destOrd="0" presId="urn:microsoft.com/office/officeart/2008/layout/VerticalCurvedList"/>
    <dgm:cxn modelId="{C1005A60-6B95-4CB1-9B3D-AE8637B1C60D}" type="presParOf" srcId="{3B468F13-3F7F-44BF-B9BB-AE3635016F41}" destId="{1F3F5D72-5735-495A-B015-8367299A89EA}" srcOrd="0" destOrd="0" presId="urn:microsoft.com/office/officeart/2008/layout/VerticalCurvedList"/>
    <dgm:cxn modelId="{7E2101A2-3F4A-44C3-8592-5636CE6078AD}" type="presParOf" srcId="{70E2B320-2341-47D5-9526-4C62B5F19FB2}" destId="{A4E5F545-FD71-45D5-8266-08CA523D9107}" srcOrd="9" destOrd="0" presId="urn:microsoft.com/office/officeart/2008/layout/VerticalCurvedList"/>
    <dgm:cxn modelId="{9A3BF721-2E57-41B1-84BC-55CDB4776CC4}" type="presParOf" srcId="{70E2B320-2341-47D5-9526-4C62B5F19FB2}" destId="{9087DA7E-A75F-4EB6-B198-DECDBFF6DC80}" srcOrd="10" destOrd="0" presId="urn:microsoft.com/office/officeart/2008/layout/VerticalCurvedList"/>
    <dgm:cxn modelId="{3976E4AB-938B-4E7B-BB19-74EDD16F2661}" type="presParOf" srcId="{9087DA7E-A75F-4EB6-B198-DECDBFF6DC80}" destId="{95721E89-B691-4CA4-B34B-FD223258091C}" srcOrd="0" destOrd="0" presId="urn:microsoft.com/office/officeart/2008/layout/VerticalCurvedList"/>
    <dgm:cxn modelId="{354A15CF-5C19-4948-B2FF-597650B71E34}" type="presParOf" srcId="{70E2B320-2341-47D5-9526-4C62B5F19FB2}" destId="{A09B1D5F-9229-4475-8B1C-2A6389B57300}" srcOrd="11" destOrd="0" presId="urn:microsoft.com/office/officeart/2008/layout/VerticalCurvedList"/>
    <dgm:cxn modelId="{201BFD25-C23F-4481-8230-8BD3DC31FC05}" type="presParOf" srcId="{70E2B320-2341-47D5-9526-4C62B5F19FB2}" destId="{7A4C6D99-9168-4F7C-9B02-3B9DD3DF8628}" srcOrd="12" destOrd="0" presId="urn:microsoft.com/office/officeart/2008/layout/VerticalCurvedList"/>
    <dgm:cxn modelId="{0B90D8D7-7997-4111-839A-C16CE9839570}" type="presParOf" srcId="{7A4C6D99-9168-4F7C-9B02-3B9DD3DF8628}" destId="{7092382C-9B80-4DD9-A426-C94B8D432E95}" srcOrd="0" destOrd="0" presId="urn:microsoft.com/office/officeart/2008/layout/VerticalCurvedList"/>
    <dgm:cxn modelId="{46FB1167-9D99-415F-B8BE-B5146227A17B}" type="presParOf" srcId="{70E2B320-2341-47D5-9526-4C62B5F19FB2}" destId="{D2895966-94E0-4EE4-B26F-E7B26C007ED8}" srcOrd="13" destOrd="0" presId="urn:microsoft.com/office/officeart/2008/layout/VerticalCurvedList"/>
    <dgm:cxn modelId="{9136AE5D-C45C-4319-8186-9588F5E0B104}" type="presParOf" srcId="{70E2B320-2341-47D5-9526-4C62B5F19FB2}" destId="{4E68DF5B-C4E6-454A-BA7B-D70DCE871B51}" srcOrd="14" destOrd="0" presId="urn:microsoft.com/office/officeart/2008/layout/VerticalCurvedList"/>
    <dgm:cxn modelId="{1ED846BF-EBC7-46D7-B4D1-C14F40FD6D8E}" type="presParOf" srcId="{4E68DF5B-C4E6-454A-BA7B-D70DCE871B51}" destId="{6B8ED2AE-DD85-4F28-8CC4-726D76F4B60F}" srcOrd="0" destOrd="0" presId="urn:microsoft.com/office/officeart/2008/layout/VerticalCurvedList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D1EE5-2CA7-4EE8-8CC6-8E8D54CAA3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FCAA5-A50F-45AC-A0F1-848DB89EBA19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Организация производства и продаж продукции (товаров, работ, услуг)</a:t>
          </a:r>
        </a:p>
      </dgm:t>
    </dgm:pt>
    <dgm:pt modelId="{F2971F7A-51D6-4C81-AE0A-EEB05D5372B9}" type="parTrans" cxnId="{1FB4E493-A8F6-4292-B761-BBE096F46D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7C331-6AAC-4E8F-AF8E-67BC3CB4A632}" type="sibTrans" cxnId="{1FB4E493-A8F6-4292-B761-BBE096F46D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65D82-DF4C-43D3-A193-897FBE2BC079}">
      <dgm:prSet custT="1"/>
      <dgm:spPr>
        <a:noFill/>
        <a:ln>
          <a:solidFill>
            <a:schemeClr val="accent1">
              <a:lumMod val="75000"/>
            </a:scheme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Заключение лицензионного договора и (или) договора уступки прав на результаты научной и (или) научно-технической деятельности</a:t>
          </a:r>
        </a:p>
      </dgm:t>
    </dgm:pt>
    <dgm:pt modelId="{9DE06E4A-5491-424C-86F5-3B6D68B456BE}" type="parTrans" cxnId="{F601BC9D-09A0-4B21-9B90-C1560EA1D9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A089D-BA68-45D4-ACC3-F2B9BA7B1D41}" type="sibTrans" cxnId="{F601BC9D-09A0-4B21-9B90-C1560EA1D9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A745C-CA81-4B4A-8EA7-9B2B377FC509}">
      <dgm:prSet custT="1"/>
      <dgm:spPr>
        <a:noFill/>
        <a:ln>
          <a:solidFill>
            <a:schemeClr val="accent1">
              <a:lumMod val="75000"/>
            </a:scheme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Привлечение инвестиций в реализуемый </a:t>
          </a:r>
          <a:r>
            <a:rPr lang="ru-RU" sz="2000" b="1" kern="120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проект </a:t>
          </a:r>
          <a:endParaRPr lang="ru-RU" sz="2000" b="1" kern="1200" dirty="0">
            <a:solidFill>
              <a:srgbClr val="5B9BD5">
                <a:lumMod val="75000"/>
              </a:srgb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F20D105-51C0-422E-9964-68CE3A5F5948}" type="parTrans" cxnId="{28E3FCF9-1FE0-493F-A4DC-911F91EB62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53B32-AE24-4700-ACB4-798A70781737}" type="sibTrans" cxnId="{28E3FCF9-1FE0-493F-A4DC-911F91EB62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A3BF6-2788-425C-BC22-79ADCDD01283}">
      <dgm:prSet custT="1"/>
      <dgm:spPr>
        <a:noFill/>
        <a:ln>
          <a:solidFill>
            <a:schemeClr val="accent1">
              <a:lumMod val="75000"/>
            </a:scheme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Иными способами, предусмотренными законодательством Республики  Казахстан</a:t>
          </a:r>
        </a:p>
      </dgm:t>
    </dgm:pt>
    <dgm:pt modelId="{6C776655-4B8F-4278-9D9E-A7A76DC6F791}" type="parTrans" cxnId="{8394AFB8-941F-4E61-884F-AB882A1CF95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92877-24B3-44CB-BE9B-E73664EB4C40}" type="sibTrans" cxnId="{8394AFB8-941F-4E61-884F-AB882A1CF95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03F61-9560-476F-A15E-7C1D7709B26C}" type="pres">
      <dgm:prSet presAssocID="{EB1D1EE5-2CA7-4EE8-8CC6-8E8D54CAA3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EA9908-4AE0-437D-A6F8-137AD0BED5D9}" type="pres">
      <dgm:prSet presAssocID="{EB1D1EE5-2CA7-4EE8-8CC6-8E8D54CAA371}" presName="Name1" presStyleCnt="0"/>
      <dgm:spPr/>
    </dgm:pt>
    <dgm:pt modelId="{B389E614-9D3C-4DBE-9B71-F156DC375021}" type="pres">
      <dgm:prSet presAssocID="{EB1D1EE5-2CA7-4EE8-8CC6-8E8D54CAA371}" presName="cycle" presStyleCnt="0"/>
      <dgm:spPr/>
    </dgm:pt>
    <dgm:pt modelId="{4AF404CD-4A60-4CC7-8E52-2218EF6B7E2D}" type="pres">
      <dgm:prSet presAssocID="{EB1D1EE5-2CA7-4EE8-8CC6-8E8D54CAA371}" presName="srcNode" presStyleLbl="node1" presStyleIdx="0" presStyleCnt="4"/>
      <dgm:spPr/>
    </dgm:pt>
    <dgm:pt modelId="{689AB2DB-2DCA-45F8-87D5-AD0FEE3A1A0C}" type="pres">
      <dgm:prSet presAssocID="{EB1D1EE5-2CA7-4EE8-8CC6-8E8D54CAA371}" presName="conn" presStyleLbl="parChTrans1D2" presStyleIdx="0" presStyleCnt="1"/>
      <dgm:spPr/>
      <dgm:t>
        <a:bodyPr/>
        <a:lstStyle/>
        <a:p>
          <a:endParaRPr lang="ru-RU"/>
        </a:p>
      </dgm:t>
    </dgm:pt>
    <dgm:pt modelId="{981E440E-EC41-48B6-B5B3-F80B818E19B7}" type="pres">
      <dgm:prSet presAssocID="{EB1D1EE5-2CA7-4EE8-8CC6-8E8D54CAA371}" presName="extraNode" presStyleLbl="node1" presStyleIdx="0" presStyleCnt="4"/>
      <dgm:spPr/>
    </dgm:pt>
    <dgm:pt modelId="{3AE771F1-DFAF-4EDE-AFFD-C68147E40DC0}" type="pres">
      <dgm:prSet presAssocID="{EB1D1EE5-2CA7-4EE8-8CC6-8E8D54CAA371}" presName="dstNode" presStyleLbl="node1" presStyleIdx="0" presStyleCnt="4"/>
      <dgm:spPr/>
    </dgm:pt>
    <dgm:pt modelId="{B3B7E38F-8DA9-498D-9CD9-94BF22D0C1A1}" type="pres">
      <dgm:prSet presAssocID="{B08FCAA5-A50F-45AC-A0F1-848DB89EBA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5CBF-3D3C-494B-93A2-CBC255275EAF}" type="pres">
      <dgm:prSet presAssocID="{B08FCAA5-A50F-45AC-A0F1-848DB89EBA19}" presName="accent_1" presStyleCnt="0"/>
      <dgm:spPr/>
    </dgm:pt>
    <dgm:pt modelId="{58EA027B-1032-40CC-BBB3-4B8ED823BFAD}" type="pres">
      <dgm:prSet presAssocID="{B08FCAA5-A50F-45AC-A0F1-848DB89EBA19}" presName="accentRepeatNode" presStyleLbl="solidFgAcc1" presStyleIdx="0" presStyleCnt="4"/>
      <dgm:spPr>
        <a:solidFill>
          <a:schemeClr val="bg1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2D200289-0D4E-4653-BB4D-AD925970C0B7}" type="pres">
      <dgm:prSet presAssocID="{30B65D82-DF4C-43D3-A193-897FBE2BC079}" presName="text_2" presStyleLbl="node1" presStyleIdx="1" presStyleCnt="4" custScaleY="105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A9352-FF35-418E-99BC-5AA87B12172B}" type="pres">
      <dgm:prSet presAssocID="{30B65D82-DF4C-43D3-A193-897FBE2BC079}" presName="accent_2" presStyleCnt="0"/>
      <dgm:spPr/>
    </dgm:pt>
    <dgm:pt modelId="{9E381149-0F8F-4D92-8851-FEA1E4CCB734}" type="pres">
      <dgm:prSet presAssocID="{30B65D82-DF4C-43D3-A193-897FBE2BC079}" presName="accentRepeatNode" presStyleLbl="solidFgAcc1" presStyleIdx="1" presStyleCnt="4"/>
      <dgm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93E7D00E-49B6-4A6C-A0A1-909456AB08D0}" type="pres">
      <dgm:prSet presAssocID="{3B3A745C-CA81-4B4A-8EA7-9B2B377FC509}" presName="text_3" presStyleLbl="node1" presStyleIdx="2" presStyleCnt="4" custScaleY="8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012C8-A98A-4389-A416-0316E61206D9}" type="pres">
      <dgm:prSet presAssocID="{3B3A745C-CA81-4B4A-8EA7-9B2B377FC509}" presName="accent_3" presStyleCnt="0"/>
      <dgm:spPr/>
    </dgm:pt>
    <dgm:pt modelId="{CEC8040C-624A-4AAC-941A-6B331324C4C9}" type="pres">
      <dgm:prSet presAssocID="{3B3A745C-CA81-4B4A-8EA7-9B2B377FC509}" presName="accentRepeatNode" presStyleLbl="solidFgAcc1" presStyleIdx="2" presStyleCnt="4"/>
      <dgm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32967581-1DF8-43B1-B25D-0E7378BC153D}" type="pres">
      <dgm:prSet presAssocID="{B7AA3BF6-2788-425C-BC22-79ADCDD01283}" presName="text_4" presStyleLbl="node1" presStyleIdx="3" presStyleCnt="4" custScaleX="100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2CE70-FE1A-42D1-AD91-3F958BB909D3}" type="pres">
      <dgm:prSet presAssocID="{B7AA3BF6-2788-425C-BC22-79ADCDD01283}" presName="accent_4" presStyleCnt="0"/>
      <dgm:spPr/>
    </dgm:pt>
    <dgm:pt modelId="{0CBCEFDE-CBAD-4410-8598-A81FA1476A3E}" type="pres">
      <dgm:prSet presAssocID="{B7AA3BF6-2788-425C-BC22-79ADCDD01283}" presName="accentRepeatNode" presStyleLbl="solidFgAcc1" presStyleIdx="3" presStyleCnt="4"/>
      <dgm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382C6EC4-066A-4CC4-A6E7-2023D7BF3B03}" type="presOf" srcId="{B7AA3BF6-2788-425C-BC22-79ADCDD01283}" destId="{32967581-1DF8-43B1-B25D-0E7378BC153D}" srcOrd="0" destOrd="0" presId="urn:microsoft.com/office/officeart/2008/layout/VerticalCurvedList"/>
    <dgm:cxn modelId="{8394AFB8-941F-4E61-884F-AB882A1CF955}" srcId="{EB1D1EE5-2CA7-4EE8-8CC6-8E8D54CAA371}" destId="{B7AA3BF6-2788-425C-BC22-79ADCDD01283}" srcOrd="3" destOrd="0" parTransId="{6C776655-4B8F-4278-9D9E-A7A76DC6F791}" sibTransId="{CF992877-24B3-44CB-BE9B-E73664EB4C40}"/>
    <dgm:cxn modelId="{0FCA5118-4037-4D8D-B58B-4B96BF655AEE}" type="presOf" srcId="{EB1D1EE5-2CA7-4EE8-8CC6-8E8D54CAA371}" destId="{64403F61-9560-476F-A15E-7C1D7709B26C}" srcOrd="0" destOrd="0" presId="urn:microsoft.com/office/officeart/2008/layout/VerticalCurvedList"/>
    <dgm:cxn modelId="{3C674CD8-C228-4EE4-9765-CCF69D311A93}" type="presOf" srcId="{D977C331-6AAC-4E8F-AF8E-67BC3CB4A632}" destId="{689AB2DB-2DCA-45F8-87D5-AD0FEE3A1A0C}" srcOrd="0" destOrd="0" presId="urn:microsoft.com/office/officeart/2008/layout/VerticalCurvedList"/>
    <dgm:cxn modelId="{B16FB60E-159A-417E-BBB4-261CB1F50529}" type="presOf" srcId="{30B65D82-DF4C-43D3-A193-897FBE2BC079}" destId="{2D200289-0D4E-4653-BB4D-AD925970C0B7}" srcOrd="0" destOrd="0" presId="urn:microsoft.com/office/officeart/2008/layout/VerticalCurvedList"/>
    <dgm:cxn modelId="{28E3FCF9-1FE0-493F-A4DC-911F91EB6276}" srcId="{EB1D1EE5-2CA7-4EE8-8CC6-8E8D54CAA371}" destId="{3B3A745C-CA81-4B4A-8EA7-9B2B377FC509}" srcOrd="2" destOrd="0" parTransId="{6F20D105-51C0-422E-9964-68CE3A5F5948}" sibTransId="{63353B32-AE24-4700-ACB4-798A70781737}"/>
    <dgm:cxn modelId="{01124CCB-7D47-487E-ADCF-BD32168A3514}" type="presOf" srcId="{B08FCAA5-A50F-45AC-A0F1-848DB89EBA19}" destId="{B3B7E38F-8DA9-498D-9CD9-94BF22D0C1A1}" srcOrd="0" destOrd="0" presId="urn:microsoft.com/office/officeart/2008/layout/VerticalCurvedList"/>
    <dgm:cxn modelId="{1FB4E493-A8F6-4292-B761-BBE096F46D6E}" srcId="{EB1D1EE5-2CA7-4EE8-8CC6-8E8D54CAA371}" destId="{B08FCAA5-A50F-45AC-A0F1-848DB89EBA19}" srcOrd="0" destOrd="0" parTransId="{F2971F7A-51D6-4C81-AE0A-EEB05D5372B9}" sibTransId="{D977C331-6AAC-4E8F-AF8E-67BC3CB4A632}"/>
    <dgm:cxn modelId="{F601BC9D-09A0-4B21-9B90-C1560EA1D91C}" srcId="{EB1D1EE5-2CA7-4EE8-8CC6-8E8D54CAA371}" destId="{30B65D82-DF4C-43D3-A193-897FBE2BC079}" srcOrd="1" destOrd="0" parTransId="{9DE06E4A-5491-424C-86F5-3B6D68B456BE}" sibTransId="{BB4A089D-BA68-45D4-ACC3-F2B9BA7B1D41}"/>
    <dgm:cxn modelId="{ECB22900-0E60-464B-87E0-E60C84C91378}" type="presOf" srcId="{3B3A745C-CA81-4B4A-8EA7-9B2B377FC509}" destId="{93E7D00E-49B6-4A6C-A0A1-909456AB08D0}" srcOrd="0" destOrd="0" presId="urn:microsoft.com/office/officeart/2008/layout/VerticalCurvedList"/>
    <dgm:cxn modelId="{A905EBE4-D810-4A89-AB03-526B978598B6}" type="presParOf" srcId="{64403F61-9560-476F-A15E-7C1D7709B26C}" destId="{E8EA9908-4AE0-437D-A6F8-137AD0BED5D9}" srcOrd="0" destOrd="0" presId="urn:microsoft.com/office/officeart/2008/layout/VerticalCurvedList"/>
    <dgm:cxn modelId="{985011DF-1FB7-4C8A-B39B-3E4F6616699D}" type="presParOf" srcId="{E8EA9908-4AE0-437D-A6F8-137AD0BED5D9}" destId="{B389E614-9D3C-4DBE-9B71-F156DC375021}" srcOrd="0" destOrd="0" presId="urn:microsoft.com/office/officeart/2008/layout/VerticalCurvedList"/>
    <dgm:cxn modelId="{749A3F3F-1BF3-42FD-9286-012804A9F5D4}" type="presParOf" srcId="{B389E614-9D3C-4DBE-9B71-F156DC375021}" destId="{4AF404CD-4A60-4CC7-8E52-2218EF6B7E2D}" srcOrd="0" destOrd="0" presId="urn:microsoft.com/office/officeart/2008/layout/VerticalCurvedList"/>
    <dgm:cxn modelId="{44292384-2DA0-4FE6-8363-86CC41618BA2}" type="presParOf" srcId="{B389E614-9D3C-4DBE-9B71-F156DC375021}" destId="{689AB2DB-2DCA-45F8-87D5-AD0FEE3A1A0C}" srcOrd="1" destOrd="0" presId="urn:microsoft.com/office/officeart/2008/layout/VerticalCurvedList"/>
    <dgm:cxn modelId="{A40EC0DB-F458-453B-BD2B-F1870D594D11}" type="presParOf" srcId="{B389E614-9D3C-4DBE-9B71-F156DC375021}" destId="{981E440E-EC41-48B6-B5B3-F80B818E19B7}" srcOrd="2" destOrd="0" presId="urn:microsoft.com/office/officeart/2008/layout/VerticalCurvedList"/>
    <dgm:cxn modelId="{64141A87-5F7A-4AF8-A670-12EBDEE10427}" type="presParOf" srcId="{B389E614-9D3C-4DBE-9B71-F156DC375021}" destId="{3AE771F1-DFAF-4EDE-AFFD-C68147E40DC0}" srcOrd="3" destOrd="0" presId="urn:microsoft.com/office/officeart/2008/layout/VerticalCurvedList"/>
    <dgm:cxn modelId="{FEF658F8-DC18-4580-8E39-4962B34399B0}" type="presParOf" srcId="{E8EA9908-4AE0-437D-A6F8-137AD0BED5D9}" destId="{B3B7E38F-8DA9-498D-9CD9-94BF22D0C1A1}" srcOrd="1" destOrd="0" presId="urn:microsoft.com/office/officeart/2008/layout/VerticalCurvedList"/>
    <dgm:cxn modelId="{497C370A-D599-41CB-A306-7B6A613BA0B6}" type="presParOf" srcId="{E8EA9908-4AE0-437D-A6F8-137AD0BED5D9}" destId="{6FEA5CBF-3D3C-494B-93A2-CBC255275EAF}" srcOrd="2" destOrd="0" presId="urn:microsoft.com/office/officeart/2008/layout/VerticalCurvedList"/>
    <dgm:cxn modelId="{49B8042C-CE1B-4AB6-B34E-6963F2FB6985}" type="presParOf" srcId="{6FEA5CBF-3D3C-494B-93A2-CBC255275EAF}" destId="{58EA027B-1032-40CC-BBB3-4B8ED823BFAD}" srcOrd="0" destOrd="0" presId="urn:microsoft.com/office/officeart/2008/layout/VerticalCurvedList"/>
    <dgm:cxn modelId="{DB1403B5-1372-4229-B262-43DC76CE5B63}" type="presParOf" srcId="{E8EA9908-4AE0-437D-A6F8-137AD0BED5D9}" destId="{2D200289-0D4E-4653-BB4D-AD925970C0B7}" srcOrd="3" destOrd="0" presId="urn:microsoft.com/office/officeart/2008/layout/VerticalCurvedList"/>
    <dgm:cxn modelId="{E3EBCDEA-6489-42B0-81CE-8A3231AC3E03}" type="presParOf" srcId="{E8EA9908-4AE0-437D-A6F8-137AD0BED5D9}" destId="{D06A9352-FF35-418E-99BC-5AA87B12172B}" srcOrd="4" destOrd="0" presId="urn:microsoft.com/office/officeart/2008/layout/VerticalCurvedList"/>
    <dgm:cxn modelId="{5B3E8A76-0C41-41D3-B831-0481F1E3DE6D}" type="presParOf" srcId="{D06A9352-FF35-418E-99BC-5AA87B12172B}" destId="{9E381149-0F8F-4D92-8851-FEA1E4CCB734}" srcOrd="0" destOrd="0" presId="urn:microsoft.com/office/officeart/2008/layout/VerticalCurvedList"/>
    <dgm:cxn modelId="{4C2A935B-6630-4BE6-B821-FF6AFB2D63FE}" type="presParOf" srcId="{E8EA9908-4AE0-437D-A6F8-137AD0BED5D9}" destId="{93E7D00E-49B6-4A6C-A0A1-909456AB08D0}" srcOrd="5" destOrd="0" presId="urn:microsoft.com/office/officeart/2008/layout/VerticalCurvedList"/>
    <dgm:cxn modelId="{54A83F9B-7CCA-44D3-BE8E-17D3C06ECF5C}" type="presParOf" srcId="{E8EA9908-4AE0-437D-A6F8-137AD0BED5D9}" destId="{E3E012C8-A98A-4389-A416-0316E61206D9}" srcOrd="6" destOrd="0" presId="urn:microsoft.com/office/officeart/2008/layout/VerticalCurvedList"/>
    <dgm:cxn modelId="{9BEADFAC-A573-4140-BA19-D68A09FEE837}" type="presParOf" srcId="{E3E012C8-A98A-4389-A416-0316E61206D9}" destId="{CEC8040C-624A-4AAC-941A-6B331324C4C9}" srcOrd="0" destOrd="0" presId="urn:microsoft.com/office/officeart/2008/layout/VerticalCurvedList"/>
    <dgm:cxn modelId="{E9C68055-8B76-48D8-BE89-E96AC024BE68}" type="presParOf" srcId="{E8EA9908-4AE0-437D-A6F8-137AD0BED5D9}" destId="{32967581-1DF8-43B1-B25D-0E7378BC153D}" srcOrd="7" destOrd="0" presId="urn:microsoft.com/office/officeart/2008/layout/VerticalCurvedList"/>
    <dgm:cxn modelId="{22BD017D-75F2-4217-A9FD-147D99D29A76}" type="presParOf" srcId="{E8EA9908-4AE0-437D-A6F8-137AD0BED5D9}" destId="{2E82CE70-FE1A-42D1-AD91-3F958BB909D3}" srcOrd="8" destOrd="0" presId="urn:microsoft.com/office/officeart/2008/layout/VerticalCurvedList"/>
    <dgm:cxn modelId="{42C6BDE3-6985-4ED4-8894-60659A84EEA6}" type="presParOf" srcId="{2E82CE70-FE1A-42D1-AD91-3F958BB909D3}" destId="{0CBCEFDE-CBAD-4410-8598-A81FA1476A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89BF9-CF3D-4677-82DF-D0F4142BAC65}">
      <dsp:nvSpPr>
        <dsp:cNvPr id="0" name=""/>
        <dsp:cNvSpPr/>
      </dsp:nvSpPr>
      <dsp:spPr>
        <a:xfrm>
          <a:off x="1932" y="98192"/>
          <a:ext cx="1793746" cy="94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300" kern="1200" dirty="0">
            <a:solidFill>
              <a:schemeClr val="accent1"/>
            </a:solidFill>
          </a:endParaRPr>
        </a:p>
      </dsp:txBody>
      <dsp:txXfrm>
        <a:off x="472513" y="98192"/>
        <a:ext cx="852584" cy="941162"/>
      </dsp:txXfrm>
    </dsp:sp>
    <dsp:sp modelId="{AFB4310A-45C7-4D95-80EE-A27EEBAC512E}">
      <dsp:nvSpPr>
        <dsp:cNvPr id="0" name=""/>
        <dsp:cNvSpPr/>
      </dsp:nvSpPr>
      <dsp:spPr>
        <a:xfrm>
          <a:off x="1443026" y="96003"/>
          <a:ext cx="10659838" cy="9332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70" tIns="38735" rIns="0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1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1909634" y="96003"/>
        <a:ext cx="9726623" cy="933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F174B-ED5C-4324-B8EF-FEF0741BB31F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54EF6-F664-4E05-8510-1951F0F3BE7C}">
      <dsp:nvSpPr>
        <dsp:cNvPr id="0" name=""/>
        <dsp:cNvSpPr/>
      </dsp:nvSpPr>
      <dsp:spPr>
        <a:xfrm>
          <a:off x="380119" y="246332"/>
          <a:ext cx="10044827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коммерческой привлекательности проекта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119" y="246332"/>
        <a:ext cx="10044827" cy="492448"/>
      </dsp:txXfrm>
    </dsp:sp>
    <dsp:sp modelId="{32B030B5-76E1-4A68-BED8-D8123924D730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E8ACA-5282-40CD-915E-0B7533420038}">
      <dsp:nvSpPr>
        <dsp:cNvPr id="0" name=""/>
        <dsp:cNvSpPr/>
      </dsp:nvSpPr>
      <dsp:spPr>
        <a:xfrm>
          <a:off x="826075" y="985438"/>
          <a:ext cx="959887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технической реализуемости идеи или проекта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075" y="985438"/>
        <a:ext cx="9598871" cy="492448"/>
      </dsp:txXfrm>
    </dsp:sp>
    <dsp:sp modelId="{B92E8BFC-A8DA-4396-B1B9-C76DD7E3B96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27415-9737-4030-8762-C9C558CD8E82}">
      <dsp:nvSpPr>
        <dsp:cNvPr id="0" name=""/>
        <dsp:cNvSpPr/>
      </dsp:nvSpPr>
      <dsp:spPr>
        <a:xfrm>
          <a:off x="1070457" y="1724003"/>
          <a:ext cx="9354489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Проведение предварительных маркетинговых исследований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0457" y="1724003"/>
        <a:ext cx="9354489" cy="492448"/>
      </dsp:txXfrm>
    </dsp:sp>
    <dsp:sp modelId="{3A72E2B7-9484-4C6E-8711-26E94025A15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156BC9-70C2-408E-940F-8B5444D3C2E8}">
      <dsp:nvSpPr>
        <dsp:cNvPr id="0" name=""/>
        <dsp:cNvSpPr/>
      </dsp:nvSpPr>
      <dsp:spPr>
        <a:xfrm>
          <a:off x="1148486" y="2463109"/>
          <a:ext cx="9276460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Разработка стратегии коммерциализации проекта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8486" y="2463109"/>
        <a:ext cx="9276460" cy="492448"/>
      </dsp:txXfrm>
    </dsp:sp>
    <dsp:sp modelId="{1F3F5D72-5735-495A-B015-8367299A89E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E5F545-FD71-45D5-8266-08CA523D9107}">
      <dsp:nvSpPr>
        <dsp:cNvPr id="0" name=""/>
        <dsp:cNvSpPr/>
      </dsp:nvSpPr>
      <dsp:spPr>
        <a:xfrm>
          <a:off x="1070457" y="3202215"/>
          <a:ext cx="9354489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Оценка цены и себестоимости продукта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0457" y="3202215"/>
        <a:ext cx="9354489" cy="492448"/>
      </dsp:txXfrm>
    </dsp:sp>
    <dsp:sp modelId="{95721E89-B691-4CA4-B34B-FD223258091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B1D5F-9229-4475-8B1C-2A6389B57300}">
      <dsp:nvSpPr>
        <dsp:cNvPr id="0" name=""/>
        <dsp:cNvSpPr/>
      </dsp:nvSpPr>
      <dsp:spPr>
        <a:xfrm>
          <a:off x="826075" y="3940779"/>
          <a:ext cx="959887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Подготовка рекламной информации, презентационных материалов по проекту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075" y="3940779"/>
        <a:ext cx="9598871" cy="492448"/>
      </dsp:txXfrm>
    </dsp:sp>
    <dsp:sp modelId="{7092382C-9B80-4DD9-A426-C94B8D432E95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95966-94E0-4EE4-B26F-E7B26C007ED8}">
      <dsp:nvSpPr>
        <dsp:cNvPr id="0" name=""/>
        <dsp:cNvSpPr/>
      </dsp:nvSpPr>
      <dsp:spPr>
        <a:xfrm>
          <a:off x="380119" y="4679885"/>
          <a:ext cx="10044827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ln/>
              <a:latin typeface="Arial" panose="020B0604020202020204" pitchFamily="34" charset="0"/>
              <a:cs typeface="Arial" panose="020B0604020202020204" pitchFamily="34" charset="0"/>
            </a:rPr>
            <a:t>Осуществление переговоров с потенциальными клиентами, покупателями и др.</a:t>
          </a:r>
          <a:endParaRPr lang="ru-RU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119" y="4679885"/>
        <a:ext cx="10044827" cy="492448"/>
      </dsp:txXfrm>
    </dsp:sp>
    <dsp:sp modelId="{6B8ED2AE-DD85-4F28-8CC4-726D76F4B60F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AB2DB-2DCA-45F8-87D5-AD0FEE3A1A0C}">
      <dsp:nvSpPr>
        <dsp:cNvPr id="0" name=""/>
        <dsp:cNvSpPr/>
      </dsp:nvSpPr>
      <dsp:spPr>
        <a:xfrm>
          <a:off x="-6318277" y="-965279"/>
          <a:ext cx="7511252" cy="7511252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38F-8DA9-498D-9CD9-94BF22D0C1A1}">
      <dsp:nvSpPr>
        <dsp:cNvPr id="0" name=""/>
        <dsp:cNvSpPr/>
      </dsp:nvSpPr>
      <dsp:spPr>
        <a:xfrm>
          <a:off x="620509" y="429043"/>
          <a:ext cx="10007979" cy="858533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4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Организация производства и продаж продукции (товаров, работ, услуг)</a:t>
          </a:r>
        </a:p>
      </dsp:txBody>
      <dsp:txXfrm>
        <a:off x="620509" y="429043"/>
        <a:ext cx="10007979" cy="858533"/>
      </dsp:txXfrm>
    </dsp:sp>
    <dsp:sp modelId="{58EA027B-1032-40CC-BBB3-4B8ED823BFAD}">
      <dsp:nvSpPr>
        <dsp:cNvPr id="0" name=""/>
        <dsp:cNvSpPr/>
      </dsp:nvSpPr>
      <dsp:spPr>
        <a:xfrm>
          <a:off x="83925" y="321727"/>
          <a:ext cx="1073167" cy="1073167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00289-0D4E-4653-BB4D-AD925970C0B7}">
      <dsp:nvSpPr>
        <dsp:cNvPr id="0" name=""/>
        <dsp:cNvSpPr/>
      </dsp:nvSpPr>
      <dsp:spPr>
        <a:xfrm>
          <a:off x="1112726" y="1691397"/>
          <a:ext cx="9515761" cy="909874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46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Заключение лицензионного договора и (или) договора уступки прав на результаты научной и (или) научно-технической деятельности</a:t>
          </a:r>
        </a:p>
      </dsp:txBody>
      <dsp:txXfrm>
        <a:off x="1112726" y="1691397"/>
        <a:ext cx="9515761" cy="909874"/>
      </dsp:txXfrm>
    </dsp:sp>
    <dsp:sp modelId="{9E381149-0F8F-4D92-8851-FEA1E4CCB734}">
      <dsp:nvSpPr>
        <dsp:cNvPr id="0" name=""/>
        <dsp:cNvSpPr/>
      </dsp:nvSpPr>
      <dsp:spPr>
        <a:xfrm>
          <a:off x="576142" y="1609751"/>
          <a:ext cx="1073167" cy="1073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7D00E-49B6-4A6C-A0A1-909456AB08D0}">
      <dsp:nvSpPr>
        <dsp:cNvPr id="0" name=""/>
        <dsp:cNvSpPr/>
      </dsp:nvSpPr>
      <dsp:spPr>
        <a:xfrm>
          <a:off x="1112726" y="3071057"/>
          <a:ext cx="9515761" cy="726603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46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Привлечение инвестиций в реализуемый </a:t>
          </a:r>
          <a:r>
            <a:rPr lang="ru-RU" sz="2000" b="1" kern="120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проект </a:t>
          </a:r>
          <a:endParaRPr lang="ru-RU" sz="2000" b="1" kern="1200" dirty="0">
            <a:solidFill>
              <a:srgbClr val="5B9BD5">
                <a:lumMod val="75000"/>
              </a:srgbClr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112726" y="3071057"/>
        <a:ext cx="9515761" cy="726603"/>
      </dsp:txXfrm>
    </dsp:sp>
    <dsp:sp modelId="{CEC8040C-624A-4AAC-941A-6B331324C4C9}">
      <dsp:nvSpPr>
        <dsp:cNvPr id="0" name=""/>
        <dsp:cNvSpPr/>
      </dsp:nvSpPr>
      <dsp:spPr>
        <a:xfrm>
          <a:off x="576142" y="2897775"/>
          <a:ext cx="1073167" cy="1073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67581-1DF8-43B1-B25D-0E7378BC153D}">
      <dsp:nvSpPr>
        <dsp:cNvPr id="0" name=""/>
        <dsp:cNvSpPr/>
      </dsp:nvSpPr>
      <dsp:spPr>
        <a:xfrm>
          <a:off x="604546" y="4293116"/>
          <a:ext cx="10039904" cy="858533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461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Иными способами, предусмотренными законодательством Республики  Казахстан</a:t>
          </a:r>
        </a:p>
      </dsp:txBody>
      <dsp:txXfrm>
        <a:off x="604546" y="4293116"/>
        <a:ext cx="10039904" cy="858533"/>
      </dsp:txXfrm>
    </dsp:sp>
    <dsp:sp modelId="{0CBCEFDE-CBAD-4410-8598-A81FA1476A3E}">
      <dsp:nvSpPr>
        <dsp:cNvPr id="0" name=""/>
        <dsp:cNvSpPr/>
      </dsp:nvSpPr>
      <dsp:spPr>
        <a:xfrm>
          <a:off x="83925" y="4185799"/>
          <a:ext cx="1073167" cy="1073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5B8AB-136E-43C5-904C-22A88DDA3AD6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46130D-D82A-4699-82A5-02763BDD4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0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4AC6F-7FB4-4C10-B0A5-490A7FDB4EDD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7950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4F23FC-A941-4C7B-B104-F965D3543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87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12C-FC7D-4088-A003-E8EE85BEC3E7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884D-07A6-4C5C-872C-D5C818DB7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6660-0B8A-4143-8DD3-F91DFDD5F9C8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2C3B-812F-46DA-8AFE-9BA65769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2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4074-FA62-4719-B062-0CAB5008A16A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0870-67F2-4B61-8C88-72A87655E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8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6FCD-E411-43C6-AA77-CA8E9C6D639C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B309-CE0B-416F-BD15-3736E76C7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2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8823-9E2E-4390-AA53-98547EA19708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8B9E-502C-430F-B761-ABF57460D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F200-925E-41B6-8038-7FB37C605210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9C7A-3DF9-4D33-A72F-3A15489F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6D66-85CE-456C-8E40-B9FC3548E8C3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3373-7158-4142-8445-968A7B80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8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D9D7-7714-452D-967C-3B9D74F45EF3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89B7-F8CF-469E-A331-368C02E4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7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D3C1-D810-4E47-BB25-AF2FC658D910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8805-F93C-4567-87EE-ADCB61242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0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8B75-1A26-4F64-BF0E-11D6B8FB2141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7C1D-5072-42C1-A664-5D5D52B5E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0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9DE5-89ED-4ECD-B924-F584561138A1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E96E-FCC2-47ED-822E-7D98B734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AF6A29-A1D8-413B-AB00-45CE3E0A4AF7}" type="datetime1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76C4EC-ED57-4324-9FBD-B4F6FD2AB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83;&#1077;&#1091;&#1084;&#1073;&#1077;&#1090;&#1086;&#1074;\&#1055;&#1088;&#1086;&#1077;&#1082;&#1090;2017\&#1063;&#1080;&#1079;&#1077;&#1083;-&#1087;&#1088;&#1086;&#1077;&#1082;&#1090;\&#1053;&#1086;&#1074;&#1099;&#1081;_&#1095;&#1080;&#1079;&#1077;&#1083;&#1100;\20180919_140041.mp4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E9C91C8-8737-454C-B9C6-BFC5566C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78805-F93C-4567-87EE-ADCB612427D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050" name="Picture 2" descr="https://cdn.sanity.io/images/0vv8moc6/drugtopics/ecea086e9e9d95be0566c41e737f89ab5c1535ab-1310x784.png?fit=crop&amp;auto=format">
            <a:extLst>
              <a:ext uri="{FF2B5EF4-FFF2-40B4-BE49-F238E27FC236}">
                <a16:creationId xmlns:a16="http://schemas.microsoft.com/office/drawing/2014/main" xmlns="" id="{2B58996B-A7BF-4CFA-B6CA-61001D28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45A9CA-CD5F-4B71-9DBB-01C6BE48203D}"/>
              </a:ext>
            </a:extLst>
          </p:cNvPr>
          <p:cNvSpPr/>
          <p:nvPr/>
        </p:nvSpPr>
        <p:spPr>
          <a:xfrm>
            <a:off x="1201946" y="2185476"/>
            <a:ext cx="50838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ГРАНТОВОЕ ФИНАНСИРОВАНИЕ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ПЕРСПЕКТИВНЫХ ПРОЕКТОВ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КОММЕРЦИАЛИЗАЦИИ РННТД на 2023-2025 годы</a:t>
            </a: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E2EBED00-8433-4608-88CF-0E6FE8594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-2564"/>
            <a:ext cx="196691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5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4294967295"/>
          </p:nvPr>
        </p:nvSpPr>
        <p:spPr>
          <a:xfrm>
            <a:off x="8450732" y="5624359"/>
            <a:ext cx="2057256" cy="273824"/>
          </a:xfrm>
          <a:prstGeom prst="rect">
            <a:avLst/>
          </a:prstGeom>
        </p:spPr>
        <p:txBody>
          <a:bodyPr/>
          <a:lstStyle/>
          <a:p>
            <a:fld id="{4335E71D-1116-4DE1-8FC8-463F53E92F5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1553" y="966386"/>
          <a:ext cx="10715611" cy="558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63456DC-0E90-449C-861E-59CC2DB39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0ED4A402-0171-494E-A726-93144C8DD1ED}"/>
              </a:ext>
            </a:extLst>
          </p:cNvPr>
          <p:cNvSpPr txBox="1">
            <a:spLocks/>
          </p:cNvSpPr>
          <p:nvPr/>
        </p:nvSpPr>
        <p:spPr>
          <a:xfrm>
            <a:off x="1223629" y="124997"/>
            <a:ext cx="10564812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kern="0" spc="230" dirty="0">
                <a:solidFill>
                  <a:schemeClr val="accent1">
                    <a:lumMod val="50000"/>
                  </a:schemeClr>
                </a:solidFill>
              </a:rPr>
              <a:t>ОЖИДАЕМЫЕ РЕЗУЛЬТАТЫ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06CB36C-8173-478C-882B-56BAD1EE90A5}"/>
              </a:ext>
            </a:extLst>
          </p:cNvPr>
          <p:cNvCxnSpPr/>
          <p:nvPr/>
        </p:nvCxnSpPr>
        <p:spPr>
          <a:xfrm flipV="1">
            <a:off x="1078938" y="771353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D632E06-7654-443A-9AC0-017FD9066D79}"/>
              </a:ext>
            </a:extLst>
          </p:cNvPr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603D2E-C752-4082-A04D-984ECF5EA2CC}"/>
              </a:ext>
            </a:extLst>
          </p:cNvPr>
          <p:cNvSpPr txBox="1"/>
          <p:nvPr/>
        </p:nvSpPr>
        <p:spPr>
          <a:xfrm rot="5400000">
            <a:off x="9072816" y="3552750"/>
            <a:ext cx="494795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КОММЕРЧЕСКИЙ ДОХОД</a:t>
            </a:r>
          </a:p>
        </p:txBody>
      </p:sp>
      <p:pic>
        <p:nvPicPr>
          <p:cNvPr id="21" name="Picture 2" descr="D:\download\gear.png">
            <a:extLst>
              <a:ext uri="{FF2B5EF4-FFF2-40B4-BE49-F238E27FC236}">
                <a16:creationId xmlns:a16="http://schemas.microsoft.com/office/drawing/2014/main" xmlns="" id="{50ADE99E-0778-45A5-86AC-ADDA0D17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4542" y="4061050"/>
            <a:ext cx="640588" cy="640588"/>
          </a:xfrm>
          <a:prstGeom prst="rect">
            <a:avLst/>
          </a:prstGeom>
          <a:noFill/>
        </p:spPr>
      </p:pic>
      <p:pic>
        <p:nvPicPr>
          <p:cNvPr id="22" name="Picture 3" descr="D:\download\assembly-line.png">
            <a:extLst>
              <a:ext uri="{FF2B5EF4-FFF2-40B4-BE49-F238E27FC236}">
                <a16:creationId xmlns:a16="http://schemas.microsoft.com/office/drawing/2014/main" xmlns="" id="{65D1C3DA-96E3-4FE5-8A2D-D5AF08E4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068" y="1406552"/>
            <a:ext cx="716693" cy="716693"/>
          </a:xfrm>
          <a:prstGeom prst="rect">
            <a:avLst/>
          </a:prstGeom>
          <a:noFill/>
        </p:spPr>
      </p:pic>
      <p:pic>
        <p:nvPicPr>
          <p:cNvPr id="24" name="Picture 4" descr="D:\download\sell-product.png">
            <a:extLst>
              <a:ext uri="{FF2B5EF4-FFF2-40B4-BE49-F238E27FC236}">
                <a16:creationId xmlns:a16="http://schemas.microsoft.com/office/drawing/2014/main" xmlns="" id="{E8FE3AE0-288F-449E-8996-2CC05087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6536" y="2791667"/>
            <a:ext cx="634185" cy="634185"/>
          </a:xfrm>
          <a:prstGeom prst="rect">
            <a:avLst/>
          </a:prstGeom>
          <a:noFill/>
        </p:spPr>
      </p:pic>
      <p:pic>
        <p:nvPicPr>
          <p:cNvPr id="25" name="Picture 5" descr="D:\download\business-deal.png">
            <a:extLst>
              <a:ext uri="{FF2B5EF4-FFF2-40B4-BE49-F238E27FC236}">
                <a16:creationId xmlns:a16="http://schemas.microsoft.com/office/drawing/2014/main" xmlns="" id="{69624DE4-CA4D-4518-9864-FBAF991F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892" y="5336836"/>
            <a:ext cx="575046" cy="575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9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3D3D3D"/>
              </a:solidFill>
              <a:effectLst/>
              <a:latin typeface="Noto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9190" y="643318"/>
            <a:ext cx="5042065" cy="596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план реализации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№1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x-none" sz="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(маркетинговый) план реализации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№2);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свидетельства об аккредитации на научную и (или) научно-техническую деятельность на заявителя;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номер РННТД, присвоенный Центром экспертизы;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Договора о совместной деятельности с частным партнером (при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№3);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Подтверждающие документы к смете расходов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презентация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№4);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61C66A-F116-421B-8959-262180CD3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" y="1045610"/>
            <a:ext cx="950123" cy="950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C50304-6FC2-4199-BB65-1C319FB9A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" y="5313248"/>
            <a:ext cx="917371" cy="76113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BDBD5EB-4C38-4833-89AB-4053CE722BDD}"/>
              </a:ext>
            </a:extLst>
          </p:cNvPr>
          <p:cNvSpPr/>
          <p:nvPr/>
        </p:nvSpPr>
        <p:spPr>
          <a:xfrm>
            <a:off x="6816229" y="889875"/>
            <a:ext cx="5097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удостоверяющих личность, дипломов, свидетельств, сертификатов, резюме и         других документов членов проектной группы;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 и (или) предварительные договора, подтверждающие заинтересованность в продукте, работе или услуге от потенциальных покупателей;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копии документов об имеющейся материально-технической базе (при наличии);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копия(-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охранного(-ых) документа(-ов) на ОИС или заявки(-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 получение охранного        (-ых) документа(-ов) на ОИС  от заявителя (при наличии)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8627A0-B95B-45B9-9F59-59B955CD8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41" y="1064234"/>
            <a:ext cx="734427" cy="7344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C93D7B-94EF-4266-A5B7-773C718F3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0" y="3897691"/>
            <a:ext cx="654371" cy="7882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214D9E-7587-4CD4-AB1C-BE1A24DB42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" y="2344095"/>
            <a:ext cx="965577" cy="7722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11EB295-8F78-4978-8EFD-EE7D1ECCA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28" y="5265674"/>
            <a:ext cx="740126" cy="7882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0DC4862-7F16-4170-AB21-E1BA3AD6CD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75" y="2434587"/>
            <a:ext cx="1050848" cy="7883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BC6465E-4DB2-45FC-A415-1AB66D649E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47" y="3636689"/>
            <a:ext cx="1272587" cy="11562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B4CB581-D937-4261-B28C-08F737361E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9C440EE-6117-43E0-98B7-BEFF65CB37AD}"/>
              </a:ext>
            </a:extLst>
          </p:cNvPr>
          <p:cNvCxnSpPr/>
          <p:nvPr/>
        </p:nvCxnSpPr>
        <p:spPr>
          <a:xfrm>
            <a:off x="6027178" y="981934"/>
            <a:ext cx="0" cy="554025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4">
            <a:extLst>
              <a:ext uri="{FF2B5EF4-FFF2-40B4-BE49-F238E27FC236}">
                <a16:creationId xmlns:a16="http://schemas.microsoft.com/office/drawing/2014/main" xmlns="" id="{7FD450E4-BA79-4E2B-A844-60885B1D034E}"/>
              </a:ext>
            </a:extLst>
          </p:cNvPr>
          <p:cNvSpPr txBox="1">
            <a:spLocks/>
          </p:cNvSpPr>
          <p:nvPr/>
        </p:nvSpPr>
        <p:spPr>
          <a:xfrm>
            <a:off x="745120" y="38491"/>
            <a:ext cx="11139017" cy="48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>
              <a:lnSpc>
                <a:spcPts val="4184"/>
              </a:lnSpc>
            </a:pPr>
            <a:r>
              <a:rPr lang="ru-RU" sz="2800" b="1" kern="0" spc="230" dirty="0">
                <a:solidFill>
                  <a:srgbClr val="1F4E79"/>
                </a:solidFill>
              </a:rPr>
              <a:t>ПЕРЕЧЕНЬ НЕОБХОДИМЫХ ДОКУМЕНТОВ</a:t>
            </a:r>
            <a:endParaRPr lang="en-US" sz="2800" b="1" kern="0" spc="230" dirty="0">
              <a:solidFill>
                <a:srgbClr val="1F4E79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7E532B4-53EA-47BE-AACA-7D9EB8A71072}"/>
              </a:ext>
            </a:extLst>
          </p:cNvPr>
          <p:cNvCxnSpPr>
            <a:cxnSpLocks/>
          </p:cNvCxnSpPr>
          <p:nvPr/>
        </p:nvCxnSpPr>
        <p:spPr>
          <a:xfrm>
            <a:off x="1050951" y="697745"/>
            <a:ext cx="11141049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6679" y="1788725"/>
            <a:ext cx="10396816" cy="4966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183" b="1" spc="76" dirty="0">
                <a:solidFill>
                  <a:srgbClr val="1F4E79"/>
                </a:solidFill>
                <a:latin typeface="Arial"/>
                <a:cs typeface="Arial"/>
              </a:rPr>
              <a:t>Существующие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ОИС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, </a:t>
            </a:r>
            <a:r>
              <a:rPr lang="ru-RU" sz="2183" spc="76" dirty="0">
                <a:solidFill>
                  <a:srgbClr val="1F4E79"/>
                </a:solidFill>
                <a:latin typeface="Arial"/>
                <a:cs typeface="Arial"/>
              </a:rPr>
              <a:t>заявленные 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в заявке, </a:t>
            </a:r>
            <a:r>
              <a:rPr lang="ru-RU" sz="2183" b="1" spc="76" dirty="0">
                <a:solidFill>
                  <a:srgbClr val="1F4E79"/>
                </a:solidFill>
                <a:latin typeface="Arial"/>
                <a:cs typeface="Arial"/>
              </a:rPr>
              <a:t>должны быть переданы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Грантополучателю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2183" spc="76" dirty="0">
                <a:solidFill>
                  <a:srgbClr val="1F4E79"/>
                </a:solidFill>
                <a:latin typeface="Arial"/>
                <a:cs typeface="Arial"/>
              </a:rPr>
              <a:t>перед заключением договора о 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гранте на основе лицензионного договора и/или договора комплексной предпринимательской лицензии и/или иного договора по передаче ОИС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условиями оплаты роялти и/или вознаграждения</a:t>
            </a:r>
            <a:endParaRPr lang="kk-KZ" sz="2183" b="1" spc="76" dirty="0" smtClean="0">
              <a:solidFill>
                <a:srgbClr val="1F4E79"/>
              </a:solidFill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ü"/>
            </a:pPr>
            <a:endParaRPr lang="kk-KZ" sz="970" spc="76" dirty="0" smtClean="0">
              <a:solidFill>
                <a:srgbClr val="1F4E79"/>
              </a:solidFill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kk-KZ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В </a:t>
            </a:r>
            <a:r>
              <a:rPr lang="kk-KZ" sz="2183" b="1" spc="76" dirty="0">
                <a:solidFill>
                  <a:srgbClr val="1F4E79"/>
                </a:solidFill>
                <a:latin typeface="Arial"/>
                <a:cs typeface="Arial"/>
              </a:rPr>
              <a:t>случае отсутствия охранных документов на </a:t>
            </a:r>
            <a:r>
              <a:rPr lang="kk-KZ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РННТД предоставляется </a:t>
            </a:r>
            <a:r>
              <a:rPr lang="kk-KZ" sz="2183" b="1" spc="76" dirty="0">
                <a:solidFill>
                  <a:srgbClr val="1F4E79"/>
                </a:solidFill>
                <a:latin typeface="Arial"/>
                <a:cs typeface="Arial"/>
              </a:rPr>
              <a:t>договор о передаче РННТД </a:t>
            </a:r>
            <a:r>
              <a:rPr lang="kk-KZ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Грантополучателю</a:t>
            </a:r>
            <a:r>
              <a:rPr lang="kk-KZ" sz="2183" spc="76" dirty="0">
                <a:solidFill>
                  <a:srgbClr val="1F4E79"/>
                </a:solidFill>
                <a:latin typeface="Arial"/>
                <a:cs typeface="Arial"/>
              </a:rPr>
              <a:t>, включающий условия лицензионного договора</a:t>
            </a:r>
          </a:p>
          <a:p>
            <a:pPr lvl="0" algn="just">
              <a:buFont typeface="Wingdings" pitchFamily="2" charset="2"/>
              <a:buChar char="ü"/>
            </a:pPr>
            <a:endParaRPr lang="kk-KZ" sz="970" spc="76" dirty="0" smtClean="0">
              <a:solidFill>
                <a:srgbClr val="1F4E79"/>
              </a:solidFill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ü"/>
            </a:pPr>
            <a:endParaRPr lang="kk-KZ" sz="970" spc="76" dirty="0">
              <a:solidFill>
                <a:srgbClr val="1F4E79"/>
              </a:solidFill>
              <a:latin typeface="Arial"/>
              <a:cs typeface="Arial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183" spc="76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2183" b="1" spc="76" dirty="0">
                <a:solidFill>
                  <a:srgbClr val="1F4E79"/>
                </a:solidFill>
                <a:latin typeface="Arial"/>
                <a:cs typeface="Arial"/>
              </a:rPr>
              <a:t>Вновь создаваемые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ОИС </a:t>
            </a:r>
            <a:r>
              <a:rPr lang="ru-RU" sz="2183" spc="76" dirty="0" smtClean="0">
                <a:solidFill>
                  <a:srgbClr val="1F4E79"/>
                </a:solidFill>
                <a:latin typeface="Arial"/>
                <a:cs typeface="Arial"/>
              </a:rPr>
              <a:t>в </a:t>
            </a:r>
            <a:r>
              <a:rPr lang="ru-RU" sz="2183" spc="76" dirty="0">
                <a:solidFill>
                  <a:srgbClr val="1F4E79"/>
                </a:solidFill>
                <a:latin typeface="Arial"/>
                <a:cs typeface="Arial"/>
              </a:rPr>
              <a:t>рамках реализации Проекта </a:t>
            </a:r>
            <a:r>
              <a:rPr lang="ru-RU" sz="2183" b="1" spc="76" dirty="0">
                <a:solidFill>
                  <a:srgbClr val="1F4E79"/>
                </a:solidFill>
                <a:latin typeface="Arial"/>
                <a:cs typeface="Arial"/>
              </a:rPr>
              <a:t>должны регистрироваться на </a:t>
            </a:r>
            <a:r>
              <a:rPr lang="ru-RU" sz="2183" b="1" spc="76" dirty="0" smtClean="0">
                <a:solidFill>
                  <a:srgbClr val="1F4E79"/>
                </a:solidFill>
                <a:latin typeface="Arial"/>
                <a:cs typeface="Arial"/>
              </a:rPr>
              <a:t>Грантополучателя</a:t>
            </a:r>
            <a:endParaRPr lang="ru-RU" sz="2183" b="1" spc="76" dirty="0">
              <a:solidFill>
                <a:srgbClr val="1F4E79"/>
              </a:solidFill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ü"/>
            </a:pPr>
            <a:endParaRPr lang="kk-KZ" sz="2183" spc="76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40488" y="6306756"/>
            <a:ext cx="2743008" cy="365099"/>
          </a:xfrm>
          <a:prstGeom prst="rect">
            <a:avLst/>
          </a:prstGeom>
        </p:spPr>
        <p:txBody>
          <a:bodyPr/>
          <a:lstStyle/>
          <a:p>
            <a:fld id="{4335E71D-1116-4DE1-8FC8-463F53E92F5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1488862" y="78645"/>
            <a:ext cx="925146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>
              <a:lnSpc>
                <a:spcPts val="4184"/>
              </a:lnSpc>
            </a:pPr>
            <a:r>
              <a:rPr lang="ru-RU" sz="3200" b="1" kern="0" spc="230" dirty="0">
                <a:solidFill>
                  <a:srgbClr val="1F4E79"/>
                </a:solidFill>
              </a:rPr>
              <a:t>ОБЪЕКТЫ ИНТЕЛЛЕКТУАЛЬНОЙ СОБСТВЕННОСТИ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pic>
        <p:nvPicPr>
          <p:cNvPr id="5123" name="Picture 3" descr="D:\download\certific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97" y="1788725"/>
            <a:ext cx="1472882" cy="1472882"/>
          </a:xfrm>
          <a:prstGeom prst="rect">
            <a:avLst/>
          </a:prstGeom>
          <a:noFill/>
        </p:spPr>
      </p:pic>
      <p:pic>
        <p:nvPicPr>
          <p:cNvPr id="5124" name="Picture 4" descr="D:\download\agree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25" y="3516331"/>
            <a:ext cx="1090029" cy="12562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5791" y="5027337"/>
            <a:ext cx="1047223" cy="121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77" dirty="0"/>
              <a:t>＄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263" y="1895475"/>
            <a:ext cx="8642350" cy="42449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2304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Частный партнер – это физическое или юридическое лицо предоставляющее софинансирование и(или) материально-техническую базу необходимую для реализации проекта</a:t>
            </a:r>
            <a:endParaRPr lang="kk-KZ" sz="2304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304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4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Частных партнеров может быть несколько</a:t>
            </a:r>
            <a:endParaRPr lang="ru-RU" sz="2304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kk-KZ" sz="2304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4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Если у Вас есть необходимый объем софинансирования и материально-техническая база, позволяющая реализовать проект, то Вам Частный партнер не нужен</a:t>
            </a:r>
            <a:endParaRPr lang="ru-RU" sz="194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57267" y="6356350"/>
            <a:ext cx="2743200" cy="365125"/>
          </a:xfrm>
        </p:spPr>
        <p:txBody>
          <a:bodyPr/>
          <a:lstStyle/>
          <a:p>
            <a:pPr>
              <a:defRPr/>
            </a:pPr>
            <a:fld id="{ECC6E7B8-386E-4E49-B01F-034E41EFAC8A}" type="slidenum">
              <a:rPr lang="ru-R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 bwMode="auto">
          <a:xfrm>
            <a:off x="1343025" y="254000"/>
            <a:ext cx="97218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такой ЧАСТНЫЙ ПАРТНЕР?</a:t>
            </a:r>
            <a:endParaRPr lang="ru-RU" sz="30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9" name="Picture 2" descr="Картинки по запросу &quot;частный партн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41538"/>
            <a:ext cx="2524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4385039" y="992142"/>
            <a:ext cx="37383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СТАРТАП КОМПАНИЯ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191784" y="934680"/>
            <a:ext cx="397680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БАЗЕ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ЧАСТНОГО ПАРТНЕРА ЛИБО ИНОГО ЮРИДИЧЕСКОГО ЛИЦА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77256" y="1027013"/>
            <a:ext cx="37383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БАЗЕ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ОВПО и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госНИИ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20312" y="2046679"/>
            <a:ext cx="390308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Аккредитованный субъект ННТД</a:t>
            </a:r>
            <a:endParaRPr lang="ru-RU" i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118989" y="2519039"/>
            <a:ext cx="270457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32241" y="2923304"/>
            <a:ext cx="1043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РННТД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315314" y="3652053"/>
            <a:ext cx="130108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Лицензионный договор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759228" y="3644524"/>
            <a:ext cx="11799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Договор передачи РННТД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082040" y="3652053"/>
            <a:ext cx="113635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Участие в уставном капитале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593854" y="3326971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4221035" y="5021620"/>
            <a:ext cx="39023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стартап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компании совместно с частным партнером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56783" y="3321858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2"/>
          </p:cNvCxnSpPr>
          <p:nvPr/>
        </p:nvCxnSpPr>
        <p:spPr>
          <a:xfrm>
            <a:off x="6349218" y="4475521"/>
            <a:ext cx="5863" cy="554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54216" y="3321035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70853" y="3315308"/>
            <a:ext cx="2731647" cy="5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76308" y="4767274"/>
            <a:ext cx="2743304" cy="2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896790" y="4483050"/>
            <a:ext cx="1" cy="282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630630" y="4485981"/>
            <a:ext cx="1" cy="282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8265506" y="2016395"/>
            <a:ext cx="390308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Аккредитованный субъект ННТД</a:t>
            </a:r>
            <a:endParaRPr lang="ru-RU" i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10164183" y="2488755"/>
            <a:ext cx="270457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777435" y="2893020"/>
            <a:ext cx="1043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РННТД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8360507" y="3763438"/>
            <a:ext cx="181742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Лицензионный договор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10345335" y="3755909"/>
            <a:ext cx="18377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Договор передачи РННТД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8266229" y="4991336"/>
            <a:ext cx="39023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Внедрение РННТД в производство на базе частного партнера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10267247" y="4754522"/>
            <a:ext cx="3969" cy="236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225143" y="3465330"/>
            <a:ext cx="1978885" cy="8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224980" y="4736990"/>
            <a:ext cx="19689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225143" y="4332829"/>
            <a:ext cx="0" cy="404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1180582" y="4330681"/>
            <a:ext cx="0" cy="404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 bwMode="auto">
          <a:xfrm>
            <a:off x="104110" y="2027126"/>
            <a:ext cx="390308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Аккредитованный субъект ННТД</a:t>
            </a:r>
            <a:endParaRPr lang="ru-RU" i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2002787" y="2499486"/>
            <a:ext cx="270457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 bwMode="auto">
          <a:xfrm>
            <a:off x="134881" y="4170752"/>
            <a:ext cx="18377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Физическое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лицо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>
            <a:off x="2168165" y="4165879"/>
            <a:ext cx="17937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Юридическое лицо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1076544" y="3848284"/>
            <a:ext cx="1978885" cy="8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 bwMode="auto">
          <a:xfrm>
            <a:off x="759127" y="2990405"/>
            <a:ext cx="27577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Внедрение РННТД в собственное производство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11187598" y="3466997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9219729" y="3474526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10293562" y="3193949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1081023" y="3858188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138015" y="3576701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039534" y="3867952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095371" y="4758532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3055429" y="4757572"/>
            <a:ext cx="5863" cy="27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 bwMode="auto">
          <a:xfrm>
            <a:off x="2108517" y="5040425"/>
            <a:ext cx="189867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Победитель 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грантополучатель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является одним лицом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101442" y="5029318"/>
            <a:ext cx="190534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стартап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компании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7054FB0-27B8-4D24-937F-4A6F4F61BFFC}"/>
              </a:ext>
            </a:extLst>
          </p:cNvPr>
          <p:cNvCxnSpPr>
            <a:cxnSpLocks/>
          </p:cNvCxnSpPr>
          <p:nvPr/>
        </p:nvCxnSpPr>
        <p:spPr>
          <a:xfrm>
            <a:off x="4069337" y="934680"/>
            <a:ext cx="0" cy="5608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55EAFA87-5BD9-4CAF-B2FA-63FB75784EC0}"/>
              </a:ext>
            </a:extLst>
          </p:cNvPr>
          <p:cNvCxnSpPr>
            <a:cxnSpLocks/>
          </p:cNvCxnSpPr>
          <p:nvPr/>
        </p:nvCxnSpPr>
        <p:spPr>
          <a:xfrm>
            <a:off x="8189465" y="836762"/>
            <a:ext cx="0" cy="5715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A873B785-D7D3-47AC-AEF3-5244B92C61C1}"/>
              </a:ext>
            </a:extLst>
          </p:cNvPr>
          <p:cNvSpPr txBox="1">
            <a:spLocks/>
          </p:cNvSpPr>
          <p:nvPr/>
        </p:nvSpPr>
        <p:spPr>
          <a:xfrm>
            <a:off x="1817401" y="45369"/>
            <a:ext cx="9251466" cy="501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eaLnBrk="1" fontAlgn="auto" hangingPunct="1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0" spc="230" dirty="0">
                <a:solidFill>
                  <a:srgbClr val="1F4E79"/>
                </a:solidFill>
              </a:rPr>
              <a:t>МЕХАНИЗМЫ КОММЕРЦИАЛИЗАЦИИ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AF95E10D-AE10-4884-B8F5-9F98DCF8E479}"/>
              </a:ext>
            </a:extLst>
          </p:cNvPr>
          <p:cNvCxnSpPr>
            <a:cxnSpLocks/>
          </p:cNvCxnSpPr>
          <p:nvPr/>
        </p:nvCxnSpPr>
        <p:spPr>
          <a:xfrm>
            <a:off x="1511929" y="806586"/>
            <a:ext cx="10565228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76CE3E3-7CC7-41C2-8E83-C109D774A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12738" y="1046163"/>
            <a:ext cx="11879262" cy="1470025"/>
          </a:xfrm>
        </p:spPr>
        <p:txBody>
          <a:bodyPr/>
          <a:lstStyle/>
          <a:p>
            <a:pPr algn="ctr"/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0171-17 ГК Посадочный материал плодово-ягодных и древесно-декоративных растений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8" y="3890963"/>
            <a:ext cx="11174412" cy="27098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Адаптированные к условиям аридной зоны  саженцы</a:t>
            </a:r>
          </a:p>
          <a:p>
            <a:pPr marL="0" indent="0">
              <a:lnSpc>
                <a:spcPct val="100000"/>
              </a:lnSpc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древесных растений с закрытой корневой системой: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 и сосны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красивоцветущие кустарники 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кустарники для зелёной изгороди 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вьющиеся растения 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сортовые розы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39275" y="6356350"/>
            <a:ext cx="2743200" cy="365125"/>
          </a:xfrm>
        </p:spPr>
        <p:txBody>
          <a:bodyPr/>
          <a:lstStyle/>
          <a:p>
            <a:pPr>
              <a:defRPr/>
            </a:pPr>
            <a:fld id="{CAD386A0-A72E-4E52-9847-5003B8289B3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9157" name="Рисунок 7" descr="IMG_05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25888" r="17329"/>
          <a:stretch>
            <a:fillRect/>
          </a:stretch>
        </p:blipFill>
        <p:spPr bwMode="auto">
          <a:xfrm>
            <a:off x="8027988" y="2401888"/>
            <a:ext cx="3810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Прямоугольник 4"/>
          <p:cNvSpPr>
            <a:spLocks noChangeArrowheads="1"/>
          </p:cNvSpPr>
          <p:nvPr/>
        </p:nvSpPr>
        <p:spPr bwMode="auto">
          <a:xfrm>
            <a:off x="312738" y="2486025"/>
            <a:ext cx="7972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SzPct val="100000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Заявитель/Грантополучатель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«Мангышлакский экспериментальной ботанический сад»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к.б.н. Иманбаева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Акжунис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Алтаевна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8272" y="259823"/>
            <a:ext cx="11243728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ПЕРВОГО МЕХАНИЗМА РЕАЛИЗАЦИИ ПРОЕКТА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46113" y="1303868"/>
            <a:ext cx="11333162" cy="838200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0233-18-ГК</a:t>
            </a:r>
            <a:r>
              <a:rPr lang="ru-RU" alt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ыхлитель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удобритель</a:t>
            </a:r>
            <a:endParaRPr lang="ru-RU" altLang="ru-RU" sz="2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379413" y="4095750"/>
            <a:ext cx="6546320" cy="264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рыхлителя - </a:t>
            </a:r>
            <a:r>
              <a:rPr lang="ru-RU" altLang="ru-RU" sz="19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удобрителя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позволит: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снизить расход удобрений на 30-50%;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уменьшить загрязнение окружающей среды;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повысить урожайность на 35-40%;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повысить качество сельскохозяйственной продукции.</a:t>
            </a:r>
            <a:endParaRPr lang="ru-RU" altLang="ru-RU" sz="1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6" y="6356350"/>
            <a:ext cx="2743200" cy="365125"/>
          </a:xfrm>
        </p:spPr>
        <p:txBody>
          <a:bodyPr/>
          <a:lstStyle/>
          <a:p>
            <a:pPr>
              <a:defRPr/>
            </a:pPr>
            <a:fld id="{36B688B7-C2A3-4946-B21D-8681FAC7302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4036" name="TextBox 8"/>
          <p:cNvSpPr txBox="1">
            <a:spLocks noChangeArrowheads="1"/>
          </p:cNvSpPr>
          <p:nvPr/>
        </p:nvSpPr>
        <p:spPr bwMode="auto">
          <a:xfrm>
            <a:off x="7861300" y="4008970"/>
            <a:ext cx="38528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600"/>
              </a:spcBef>
            </a:pP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Ученый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51%, </a:t>
            </a:r>
          </a:p>
          <a:p>
            <a:pPr algn="r">
              <a:spcBef>
                <a:spcPts val="600"/>
              </a:spcBef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alt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Целинсельмаш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40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</a:p>
          <a:p>
            <a:pPr algn="r">
              <a:spcBef>
                <a:spcPts val="60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8272" y="259823"/>
            <a:ext cx="11074402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ВТОРОГО МЕХАНИЗМА РЕАЛИЗАЦИИ ПРОЕКТА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039" name="Прямоугольник 4"/>
          <p:cNvSpPr>
            <a:spLocks noChangeArrowheads="1"/>
          </p:cNvSpPr>
          <p:nvPr/>
        </p:nvSpPr>
        <p:spPr bwMode="auto">
          <a:xfrm>
            <a:off x="390525" y="2244725"/>
            <a:ext cx="11207750" cy="16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Заявитель: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 «Казахский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агротехнический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altLang="ru-RU" sz="1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Сакена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Сейфуллина»</a:t>
            </a:r>
            <a:endParaRPr lang="ru-RU" alt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Грантополучатель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alt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kk-KZ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kk-KZ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AGRITECH-KATU»</a:t>
            </a:r>
            <a:endParaRPr lang="kk-KZ" alt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партнер: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altLang="ru-RU" sz="19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Целинсельмаш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-Астана»</a:t>
            </a:r>
            <a:endParaRPr lang="ru-RU" alt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20180919_14004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1"/>
          <a:stretch>
            <a:fillRect/>
          </a:stretch>
        </p:blipFill>
        <p:spPr bwMode="auto">
          <a:xfrm>
            <a:off x="6800850" y="2250585"/>
            <a:ext cx="4979148" cy="168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-639763" y="1217613"/>
            <a:ext cx="13641388" cy="8382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263-16-ГК </a:t>
            </a: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Синбиотик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НӘР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38" y="1960563"/>
            <a:ext cx="11588750" cy="45577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Заявитель: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Laboratory Astana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Назарбаев Университет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19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Грантополучатель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партнер: ТОО Агрофирма «Родина»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проф.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Кушугулова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Алмагуль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Рахимберлиевна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0" algn="l"/>
                <a:tab pos="457180" algn="l"/>
                <a:tab pos="914360" algn="l"/>
                <a:tab pos="1371540" algn="l"/>
                <a:tab pos="1828720" algn="l"/>
                <a:tab pos="2285900" algn="l"/>
                <a:tab pos="2743080" algn="l"/>
                <a:tab pos="3200260" algn="l"/>
                <a:tab pos="3657440" algn="l"/>
                <a:tab pos="4114620" algn="l"/>
                <a:tab pos="4571800" algn="l"/>
                <a:tab pos="5028980" algn="l"/>
                <a:tab pos="5486160" algn="l"/>
                <a:tab pos="5943340" algn="l"/>
                <a:tab pos="6400520" algn="l"/>
                <a:tab pos="6857700" algn="l"/>
                <a:tab pos="7314880" algn="l"/>
                <a:tab pos="7772060" algn="l"/>
                <a:tab pos="8229240" algn="l"/>
                <a:tab pos="8686420" algn="l"/>
                <a:tab pos="9143600" algn="l"/>
              </a:tabLst>
              <a:defRPr/>
            </a:pPr>
            <a:endParaRPr 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легкоусвояемые микроэлементы и витамины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организма после антибиотикотерапии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длительно текущих заболеваний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уровня холестерина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клеток организма человека от негативного воздействия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факторов внутренней и окружающей среды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адаптивных свойств организма при стрессе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моторной функции кишечника, рекомендуется при запорах, метеоризме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 при избыточном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39275" y="6356350"/>
            <a:ext cx="2743200" cy="365125"/>
          </a:xfrm>
        </p:spPr>
        <p:txBody>
          <a:bodyPr/>
          <a:lstStyle/>
          <a:p>
            <a:pPr>
              <a:defRPr/>
            </a:pPr>
            <a:fld id="{A9CE6465-808A-4CA1-9C10-01D73304E8E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7108" name="Рисунок 5" descr="Внедрение в производство синбиотика НӘР, продукта для качественного  долголе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937" y="3156684"/>
            <a:ext cx="235585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8522494" y="4886602"/>
            <a:ext cx="343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Роялти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от продаж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8272" y="259823"/>
            <a:ext cx="11243728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ТРЕТЬЕГО МЕХАНИЗМА РЕАЛИЗАЦИИ ПРОЕКТА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"/>
          <p:cNvSpPr txBox="1">
            <a:spLocks/>
          </p:cNvSpPr>
          <p:nvPr/>
        </p:nvSpPr>
        <p:spPr>
          <a:xfrm>
            <a:off x="1045276" y="329846"/>
            <a:ext cx="11129103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>
              <a:lnSpc>
                <a:spcPts val="4184"/>
              </a:lnSpc>
            </a:pPr>
            <a:r>
              <a:rPr lang="ru-RU" sz="3200" b="1" kern="0" spc="230" dirty="0">
                <a:solidFill>
                  <a:srgbClr val="1F4E79"/>
                </a:solidFill>
              </a:rPr>
              <a:t>ПРОЦЕСС ПРОВЕДЕНИЯ КОНКУРСА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9212" y="1313698"/>
            <a:ext cx="11457289" cy="5459359"/>
            <a:chOff x="624653" y="2166385"/>
            <a:chExt cx="18893909" cy="900288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3241306" y="4123235"/>
              <a:ext cx="2" cy="4319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54074" y="2166385"/>
              <a:ext cx="4735466" cy="1998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Комитет науки, </a:t>
              </a:r>
            </a:p>
            <a:p>
              <a:pPr algn="ctr">
                <a:defRPr/>
              </a:pPr>
              <a:r>
                <a:rPr lang="ru-RU" sz="1819" dirty="0"/>
                <a:t>Фонд науки:</a:t>
              </a:r>
            </a:p>
            <a:p>
              <a:pPr algn="ctr">
                <a:defRPr/>
              </a:pPr>
              <a:r>
                <a:rPr lang="ru-RU" sz="1819" dirty="0"/>
                <a:t>объявление </a:t>
              </a:r>
            </a:p>
            <a:p>
              <a:pPr algn="ctr">
                <a:defRPr/>
              </a:pPr>
              <a:r>
                <a:rPr lang="ru-RU" sz="1819" dirty="0"/>
                <a:t>о начале приема заявок           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7281" y="4619774"/>
              <a:ext cx="2669729" cy="613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Заявители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85601" y="5836131"/>
              <a:ext cx="2117884" cy="613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ЭМЭ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4576920" y="6381538"/>
              <a:ext cx="356035" cy="26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221440" y="6384779"/>
              <a:ext cx="473840" cy="26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568039" y="2544758"/>
              <a:ext cx="3727514" cy="1075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819" dirty="0">
                  <a:solidFill>
                    <a:srgbClr val="0070C0"/>
                  </a:solidFill>
                  <a:latin typeface="+mj-lt"/>
                </a:rPr>
                <a:t>Сводные заключения экспертизы</a:t>
              </a:r>
            </a:p>
          </p:txBody>
        </p:sp>
        <p:cxnSp>
          <p:nvCxnSpPr>
            <p:cNvPr id="22" name="Прямая соединительная линия 21"/>
            <p:cNvCxnSpPr>
              <a:endCxn id="28" idx="2"/>
            </p:cNvCxnSpPr>
            <p:nvPr/>
          </p:nvCxnSpPr>
          <p:spPr>
            <a:xfrm flipV="1">
              <a:off x="13404930" y="7262755"/>
              <a:ext cx="2" cy="77826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393845" y="5861170"/>
              <a:ext cx="1884892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Одобрение 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14523510" y="6362920"/>
              <a:ext cx="1662371" cy="2619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975559" y="7578951"/>
              <a:ext cx="1319996" cy="50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Отказ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47298" y="5725524"/>
              <a:ext cx="2115266" cy="1537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ННС – принятие решения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85880" y="5525947"/>
              <a:ext cx="2490114" cy="1998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АО «Фонд науки»: заключение договора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443961" y="4863775"/>
              <a:ext cx="4272421" cy="259512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0903332" y="8019797"/>
              <a:ext cx="2501598" cy="1018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3736410" y="9854405"/>
              <a:ext cx="6494" cy="460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564798" y="10274144"/>
              <a:ext cx="15760060" cy="70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547601" y="9910170"/>
              <a:ext cx="1884892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30</a:t>
              </a:r>
              <a:r>
                <a:rPr lang="ru-RU" sz="1400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ru-RU" sz="1400" dirty="0">
                  <a:solidFill>
                    <a:srgbClr val="FF0000"/>
                  </a:solidFill>
                  <a:latin typeface="+mj-lt"/>
                </a:rPr>
                <a:t>дней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8692" y="9826455"/>
              <a:ext cx="1884892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45 дней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86729" y="8857245"/>
              <a:ext cx="2890167" cy="8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Заключенные договора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07435" y="10274607"/>
              <a:ext cx="1691651" cy="862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Прием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заявок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06046" y="10269433"/>
              <a:ext cx="4208372" cy="862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Организация и проведение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экспертизы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40797" y="10306444"/>
              <a:ext cx="2010551" cy="8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Заседание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ННС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29306" y="8670372"/>
              <a:ext cx="2061817" cy="121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Завершение приема заявок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617889" y="8878549"/>
              <a:ext cx="1633574" cy="8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Решение 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ННС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414419" y="9791147"/>
              <a:ext cx="1709491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30 дней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5601" y="6421518"/>
              <a:ext cx="2117884" cy="613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19" dirty="0">
                  <a:solidFill>
                    <a:srgbClr val="003399"/>
                  </a:solidFill>
                </a:rPr>
                <a:t>ТЭ</a:t>
              </a:r>
            </a:p>
          </p:txBody>
        </p:sp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36766" y="5994710"/>
              <a:ext cx="628297" cy="888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1107" y="5869050"/>
              <a:ext cx="621666" cy="879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55" name="Прямая со стрелкой 54"/>
            <p:cNvCxnSpPr/>
            <p:nvPr/>
          </p:nvCxnSpPr>
          <p:spPr>
            <a:xfrm>
              <a:off x="9957151" y="6371688"/>
              <a:ext cx="594265" cy="26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9958460" y="4482871"/>
              <a:ext cx="2256634" cy="2617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11716383" y="6371688"/>
              <a:ext cx="594265" cy="26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1028387" y="8857245"/>
              <a:ext cx="2136211" cy="8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Результаты экспертизы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628395" y="10339592"/>
              <a:ext cx="2890167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Финансирование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10877" y="5605699"/>
              <a:ext cx="2532011" cy="1537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/>
                <a:t>АО «НЦГНТЭ»: прием заявок</a:t>
              </a: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3241303" y="5173771"/>
              <a:ext cx="2" cy="4319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955159" y="5525947"/>
              <a:ext cx="2213097" cy="16909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516" dirty="0"/>
                <a:t>Проверка на соответствие требованиям КД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56680" y="5012408"/>
              <a:ext cx="3046653" cy="613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819" dirty="0">
                  <a:solidFill>
                    <a:srgbClr val="0070C0"/>
                  </a:solidFill>
                  <a:latin typeface="+mj-lt"/>
                </a:rPr>
                <a:t>АО «НЦГНТЭ»</a:t>
              </a: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6061706" y="7157164"/>
              <a:ext cx="0" cy="89559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6073691" y="8023401"/>
              <a:ext cx="2484202" cy="961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8519365" y="7720678"/>
              <a:ext cx="2345438" cy="613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819" dirty="0" smtClean="0">
                  <a:solidFill>
                    <a:srgbClr val="003399"/>
                  </a:solidFill>
                </a:rPr>
                <a:t>Отклонение</a:t>
              </a:r>
              <a:endParaRPr lang="ru-RU" sz="1819" dirty="0">
                <a:solidFill>
                  <a:srgbClr val="003399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69044" y="7583891"/>
              <a:ext cx="2584201" cy="50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Не соответствие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19783" y="9852364"/>
              <a:ext cx="1470180" cy="50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7 дней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66101" y="10306444"/>
              <a:ext cx="1691651" cy="862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Проверка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заявок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468700" y="8665296"/>
              <a:ext cx="2264291" cy="121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Завершение проверки заявок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815357" y="10269433"/>
              <a:ext cx="2010551" cy="862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+mj-lt"/>
                </a:rPr>
                <a:t>Заключение договоров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24653" y="8684969"/>
              <a:ext cx="2061817" cy="121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i="1" dirty="0">
                  <a:solidFill>
                    <a:srgbClr val="0070C0"/>
                  </a:solidFill>
                  <a:latin typeface="+mj-lt"/>
                </a:rPr>
                <a:t>Начало приема заявок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976146" y="9765104"/>
              <a:ext cx="1709491" cy="50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0070C0"/>
                  </a:solidFill>
                  <a:latin typeface="+mj-lt"/>
                </a:rPr>
                <a:t>20 дней</a:t>
              </a:r>
            </a:p>
          </p:txBody>
        </p:sp>
      </p:grpSp>
      <p:pic>
        <p:nvPicPr>
          <p:cNvPr id="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949317" y="1173687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966306" y="5993650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3534988" y="5970369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942911" y="6213979"/>
            <a:ext cx="1025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Доработка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заявок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6000" y="5937360"/>
            <a:ext cx="1143001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6 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дней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10519075" y="5945324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8774901" y="5976292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7429238" y="5966880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124716" y="5973122"/>
            <a:ext cx="3938" cy="27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99612" y="5233167"/>
            <a:ext cx="19059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 smtClean="0">
                <a:solidFill>
                  <a:srgbClr val="0070C0"/>
                </a:solidFill>
                <a:latin typeface="+mj-lt"/>
              </a:rPr>
              <a:t>Доработка заявок, не соответствующие требованиям КД</a:t>
            </a:r>
            <a:endParaRPr lang="ru-RU" sz="14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44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1077352" y="366667"/>
            <a:ext cx="10661650" cy="512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76"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spc="17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КОНКУРСОВ 2016-2018 ГГ.</a:t>
            </a:r>
            <a:endParaRPr lang="en-US" sz="2400" b="1" kern="0" spc="17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TextBox 26"/>
          <p:cNvSpPr txBox="1">
            <a:spLocks noChangeArrowheads="1"/>
          </p:cNvSpPr>
          <p:nvPr/>
        </p:nvSpPr>
        <p:spPr bwMode="auto">
          <a:xfrm>
            <a:off x="501650" y="1657350"/>
            <a:ext cx="55213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547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Грантов  </a:t>
            </a:r>
            <a:r>
              <a:rPr lang="ru-RU" alt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2016-2018 Гг</a:t>
            </a:r>
            <a:r>
              <a:rPr lang="ru-RU" alt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alt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млрд тенге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0731" y="2177205"/>
            <a:ext cx="4334749" cy="4781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показатели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93904" y="2177205"/>
            <a:ext cx="4439892" cy="51334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показатели</a:t>
            </a:r>
          </a:p>
        </p:txBody>
      </p:sp>
      <p:sp>
        <p:nvSpPr>
          <p:cNvPr id="29708" name="Прямоугольник 31"/>
          <p:cNvSpPr>
            <a:spLocks noChangeArrowheads="1"/>
          </p:cNvSpPr>
          <p:nvPr/>
        </p:nvSpPr>
        <p:spPr bwMode="auto">
          <a:xfrm>
            <a:off x="993775" y="2943225"/>
            <a:ext cx="48831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запущено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производств, из них </a:t>
            </a:r>
          </a:p>
          <a:p>
            <a:pPr algn="just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вышли на экспорт</a:t>
            </a:r>
          </a:p>
          <a:p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1 398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</a:t>
            </a:r>
          </a:p>
          <a:p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kk-KZ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ученых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долей/ роялти</a:t>
            </a:r>
          </a:p>
          <a:p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с долей/ роялти</a:t>
            </a:r>
          </a:p>
          <a:p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экологических производств</a:t>
            </a:r>
          </a:p>
          <a:p>
            <a:endParaRPr lang="kk-KZ" alt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10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212539"/>
            <a:ext cx="4587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283;p3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96000" y="3827363"/>
            <a:ext cx="432048" cy="39299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7" name="Google Shape;281;p30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>
            <a:off x="6163508" y="4403427"/>
            <a:ext cx="436548" cy="41574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0" name="Google Shape;285;p30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5910" y="3657510"/>
            <a:ext cx="435923" cy="48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16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249738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Рисунок 41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756150"/>
            <a:ext cx="400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903538"/>
            <a:ext cx="4445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Прямоугольник 43"/>
          <p:cNvSpPr>
            <a:spLocks noChangeArrowheads="1"/>
          </p:cNvSpPr>
          <p:nvPr/>
        </p:nvSpPr>
        <p:spPr bwMode="auto">
          <a:xfrm>
            <a:off x="6643688" y="3033152"/>
            <a:ext cx="514032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в т.ч.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523,3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 экспорта</a:t>
            </a:r>
          </a:p>
          <a:p>
            <a:pPr algn="just"/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 проектов</a:t>
            </a:r>
          </a:p>
          <a:p>
            <a:pPr algn="just"/>
            <a:endParaRPr lang="ru-RU" alt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выплаченных налогов</a:t>
            </a:r>
          </a:p>
          <a:p>
            <a:pPr algn="just"/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тенговых единорогов  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33" y="5241485"/>
            <a:ext cx="558466" cy="5337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8" y="6356350"/>
            <a:ext cx="2743200" cy="365125"/>
          </a:xfrm>
        </p:spPr>
        <p:txBody>
          <a:bodyPr/>
          <a:lstStyle/>
          <a:p>
            <a:pPr>
              <a:defRPr/>
            </a:pPr>
            <a:fld id="{CA5384FB-B667-4D5B-A286-B31124E692C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3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49317" y="1190623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40" y="5101558"/>
            <a:ext cx="5746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64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7"/>
          <p:cNvSpPr txBox="1">
            <a:spLocks noChangeArrowheads="1"/>
          </p:cNvSpPr>
          <p:nvPr/>
        </p:nvSpPr>
        <p:spPr bwMode="auto">
          <a:xfrm>
            <a:off x="591671" y="1821502"/>
            <a:ext cx="10878670" cy="385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70" rIns="0" bIns="0">
            <a:spAutoFit/>
          </a:bodyPr>
          <a:lstStyle>
            <a:lvl1pPr marL="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«Фонд  науки» создано в соответствии с постановлением Правительства 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ноября 2006 года №1057 «О создании акционерного общества «Фонд науки». </a:t>
            </a: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Единственным акционером Фонда науки является Комитет науки Министерства образования и науки </a:t>
            </a:r>
            <a:r>
              <a:rPr lang="ru-RU" alt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altLang="ru-RU" sz="18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8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предметом деятельности Фонда науки является содействие развитию приоритетных, инициативных, рисковых исследований и опытно-конструкторских работ, обеспечивающих практическую реализацию научных исследований в стране.</a:t>
            </a: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6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2020 года согласно Постановления Правительства РК от 09 июля 2020 года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№435 Фонд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определен Юридическим лицом осуществляющим грантовое финансирование коммерциализации РННТД.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9408584" y="63690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66926AB-438C-4E05-994D-5E59699D44FC}" type="slidenum">
              <a:rPr lang="ru-RU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 bwMode="auto">
          <a:xfrm>
            <a:off x="1343025" y="254000"/>
            <a:ext cx="97218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«ФОНД НАУКИ»</a:t>
            </a:r>
            <a:endParaRPr lang="ru-RU" sz="36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949317" y="1182158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2" y="879628"/>
            <a:ext cx="10215738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6692399" y="2743628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12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8371516" y="5364069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23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6483451" y="5262188"/>
            <a:ext cx="409631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6303288" y="2309450"/>
            <a:ext cx="452058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8321708" y="4792107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2488266" y="3721011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10356965" y="3202649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7420845" y="4897062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7539907" y="3451363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4992993" y="4974670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2488266" y="5364069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9278208" y="3538448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8066215" y="1886651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5961164" y="1769140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xmlns="" id="{DE294F42-7018-4CAA-BBDA-74C4FF58CF06}"/>
              </a:ext>
            </a:extLst>
          </p:cNvPr>
          <p:cNvSpPr txBox="1">
            <a:spLocks/>
          </p:cNvSpPr>
          <p:nvPr/>
        </p:nvSpPr>
        <p:spPr>
          <a:xfrm>
            <a:off x="7016376" y="5704922"/>
            <a:ext cx="610602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77352" y="366667"/>
            <a:ext cx="10661650" cy="51296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76"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spc="17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КОНКУРСА 2022 Г.</a:t>
            </a:r>
            <a:endParaRPr lang="en-US" sz="2400" b="1" kern="0" spc="17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949317" y="1190623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/>
          </p:nvPr>
        </p:nvGraphicFramePr>
        <p:xfrm>
          <a:off x="2727960" y="580508"/>
          <a:ext cx="9584243" cy="627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435019" y="1931831"/>
          <a:ext cx="3428643" cy="343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28F0086-F7EF-4655-8F8E-CCFD12D4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92" y="203833"/>
            <a:ext cx="10515600" cy="52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Отрасли и суммы грантов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5019" y="728945"/>
            <a:ext cx="11093003" cy="0"/>
          </a:xfrm>
          <a:prstGeom prst="line">
            <a:avLst/>
          </a:prstGeom>
          <a:ln>
            <a:solidFill>
              <a:srgbClr val="1542A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A0979F6-2750-4385-8C0B-706E7CE64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52774" y="46101"/>
            <a:ext cx="6839225" cy="68300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22F5621-82BB-449A-AB56-4BEB4411B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6" y="1541372"/>
            <a:ext cx="1934647" cy="19346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50B118-D3C0-4900-B690-FA8C8E073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" y="4104952"/>
            <a:ext cx="1802661" cy="18026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B31D3F7-05A9-4E8C-9D1B-A85824624A92}"/>
              </a:ext>
            </a:extLst>
          </p:cNvPr>
          <p:cNvSpPr/>
          <p:nvPr/>
        </p:nvSpPr>
        <p:spPr>
          <a:xfrm>
            <a:off x="2879666" y="4179741"/>
            <a:ext cx="8460509" cy="229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телефонам: </a:t>
            </a:r>
            <a:endParaRPr lang="en-US" sz="2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+7(7172)76-85-78</a:t>
            </a: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(Ракишева А.Б.),</a:t>
            </a: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+7(7172)26-63-59 </a:t>
            </a: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Керимбаев</a:t>
            </a: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А.Р.), </a:t>
            </a:r>
            <a:endParaRPr lang="en-US" sz="2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+7(7172)</a:t>
            </a:r>
            <a:r>
              <a:rPr lang="kk-KZ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76-85-76 </a:t>
            </a:r>
            <a:r>
              <a:rPr lang="kk-KZ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(Омаров К.К.)</a:t>
            </a:r>
            <a:endParaRPr lang="en-US" sz="2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(ежедневно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(кроме выходных и праздничных дней)</a:t>
            </a:r>
            <a:r>
              <a:rPr lang="ru-RU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10:00 до 12:00 ч. </a:t>
            </a:r>
            <a:endParaRPr lang="ru-RU" sz="2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времени г. </a:t>
            </a:r>
            <a:r>
              <a:rPr lang="ru-RU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Астана)</a:t>
            </a:r>
            <a:endParaRPr lang="x-none" sz="2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57840CD-72AF-4A0E-9893-67C374FB7D87}"/>
              </a:ext>
            </a:extLst>
          </p:cNvPr>
          <p:cNvSpPr/>
          <p:nvPr/>
        </p:nvSpPr>
        <p:spPr>
          <a:xfrm>
            <a:off x="2879666" y="1877699"/>
            <a:ext cx="8003984" cy="157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конференции </a:t>
            </a:r>
            <a:r>
              <a:rPr lang="ru-RU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(кроме выходных и праздничных дней) 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15:00 до 17:00 ч. по времени </a:t>
            </a:r>
            <a:r>
              <a:rPr lang="ru-RU" sz="22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г.Астана</a:t>
            </a:r>
            <a:r>
              <a:rPr lang="ru-RU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идентификатор конференции Zoom:</a:t>
            </a:r>
            <a:endParaRPr lang="en-US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870 285 8115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 доступа: 2023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2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CDCE24-FBA9-4CA1-ADEE-60FB76097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9" y="1815362"/>
            <a:ext cx="1144800" cy="269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FE8C20-F1CE-4CB8-819A-13153B8CD0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  <p:sp>
        <p:nvSpPr>
          <p:cNvPr id="14" name="Заголовок 49">
            <a:extLst>
              <a:ext uri="{FF2B5EF4-FFF2-40B4-BE49-F238E27FC236}">
                <a16:creationId xmlns="" xmlns:a16="http://schemas.microsoft.com/office/drawing/2014/main" id="{55868AFB-51D6-404B-AE58-71275299C55C}"/>
              </a:ext>
            </a:extLst>
          </p:cNvPr>
          <p:cNvSpPr txBox="1">
            <a:spLocks/>
          </p:cNvSpPr>
          <p:nvPr/>
        </p:nvSpPr>
        <p:spPr>
          <a:xfrm>
            <a:off x="1283854" y="-2930"/>
            <a:ext cx="10908145" cy="7299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КОНСУЛЬТАЦИИ ПО РАЗЪЯСНЕНИЮ КОНКУРСНОЙ ДОКУМЕНТАЦИИ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BBE817-B3EF-40EC-9FCD-476AB79BB23B}"/>
              </a:ext>
            </a:extLst>
          </p:cNvPr>
          <p:cNvSpPr/>
          <p:nvPr/>
        </p:nvSpPr>
        <p:spPr>
          <a:xfrm>
            <a:off x="4593083" y="961471"/>
            <a:ext cx="3757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 июня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 июня 2023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3F26A0A-C051-4B7C-A059-C85499DB1C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0" y="754371"/>
            <a:ext cx="759691" cy="759691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6212F0AC-3339-48E7-9A9B-66AD4A7A749A}"/>
              </a:ext>
            </a:extLst>
          </p:cNvPr>
          <p:cNvCxnSpPr/>
          <p:nvPr/>
        </p:nvCxnSpPr>
        <p:spPr>
          <a:xfrm>
            <a:off x="2879666" y="3685172"/>
            <a:ext cx="8312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83597" y="6346716"/>
            <a:ext cx="2743008" cy="365099"/>
          </a:xfrm>
          <a:prstGeom prst="rect">
            <a:avLst/>
          </a:prstGeom>
        </p:spPr>
        <p:txBody>
          <a:bodyPr/>
          <a:lstStyle/>
          <a:p>
            <a:fld id="{4335E71D-1116-4DE1-8FC8-463F53E92F5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1586700" y="432166"/>
            <a:ext cx="1037248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032"/>
              </a:lnSpc>
            </a:pPr>
            <a:r>
              <a:rPr lang="ru-RU" sz="3200" b="1" kern="0" spc="230" dirty="0">
                <a:solidFill>
                  <a:srgbClr val="1F4E79"/>
                </a:solidFill>
              </a:rPr>
              <a:t>ЦЕЛИ И ПРИНЦИПЫ КОНКУРСА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984375" y="1190623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B505FBD-2981-46F3-942D-42DFBFBC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139656"/>
              </p:ext>
            </p:extLst>
          </p:nvPr>
        </p:nvGraphicFramePr>
        <p:xfrm>
          <a:off x="-1" y="1311959"/>
          <a:ext cx="12192001" cy="113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808EE87-3CE9-4F69-B560-A9AF62F4F851}"/>
              </a:ext>
            </a:extLst>
          </p:cNvPr>
          <p:cNvSpPr/>
          <p:nvPr/>
        </p:nvSpPr>
        <p:spPr>
          <a:xfrm>
            <a:off x="634786" y="1623588"/>
            <a:ext cx="83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E1D828-FE9F-474C-9676-52CC2067B1C1}"/>
              </a:ext>
            </a:extLst>
          </p:cNvPr>
          <p:cNvSpPr/>
          <p:nvPr/>
        </p:nvSpPr>
        <p:spPr>
          <a:xfrm>
            <a:off x="1925664" y="1395413"/>
            <a:ext cx="992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практическому применению РННТД, включая результаты интеллектуальной деятельности, с целью вывода на рынок новых или усовершенствованных товаров, процессов и услуг, направленных на извлечение дохода, через грантовое финансирование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DBB65C1-691F-4100-965E-6003CBED2A3D}"/>
              </a:ext>
            </a:extLst>
          </p:cNvPr>
          <p:cNvGrpSpPr/>
          <p:nvPr/>
        </p:nvGrpSpPr>
        <p:grpSpPr>
          <a:xfrm>
            <a:off x="38064" y="3779839"/>
            <a:ext cx="2032071" cy="941162"/>
            <a:chOff x="1932" y="98192"/>
            <a:chExt cx="1793746" cy="941162"/>
          </a:xfrm>
        </p:grpSpPr>
        <p:sp>
          <p:nvSpPr>
            <p:cNvPr id="16" name="Стрелка: шеврон 15">
              <a:extLst>
                <a:ext uri="{FF2B5EF4-FFF2-40B4-BE49-F238E27FC236}">
                  <a16:creationId xmlns:a16="http://schemas.microsoft.com/office/drawing/2014/main" xmlns="" id="{BFEA2463-754D-4ACA-99D9-ABCEEA43E1D8}"/>
                </a:ext>
              </a:extLst>
            </p:cNvPr>
            <p:cNvSpPr/>
            <p:nvPr/>
          </p:nvSpPr>
          <p:spPr>
            <a:xfrm>
              <a:off x="1932" y="98192"/>
              <a:ext cx="1793746" cy="9411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: шеврон 4">
              <a:extLst>
                <a:ext uri="{FF2B5EF4-FFF2-40B4-BE49-F238E27FC236}">
                  <a16:creationId xmlns:a16="http://schemas.microsoft.com/office/drawing/2014/main" xmlns="" id="{67330D55-AEA3-4011-A792-186D47FE470D}"/>
                </a:ext>
              </a:extLst>
            </p:cNvPr>
            <p:cNvSpPr txBox="1"/>
            <p:nvPr/>
          </p:nvSpPr>
          <p:spPr>
            <a:xfrm>
              <a:off x="472513" y="98192"/>
              <a:ext cx="852584" cy="941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14605" rIns="0" bIns="1460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2300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1FA4EF7-F9AA-4A1D-BD7E-D6322EF6A23B}"/>
              </a:ext>
            </a:extLst>
          </p:cNvPr>
          <p:cNvSpPr/>
          <p:nvPr/>
        </p:nvSpPr>
        <p:spPr>
          <a:xfrm>
            <a:off x="488995" y="404868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Принципы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1" name="Трапеция 10">
            <a:extLst>
              <a:ext uri="{FF2B5EF4-FFF2-40B4-BE49-F238E27FC236}">
                <a16:creationId xmlns:a16="http://schemas.microsoft.com/office/drawing/2014/main" xmlns="" id="{9872FE12-1115-41A8-81C5-95130CAD8E75}"/>
              </a:ext>
            </a:extLst>
          </p:cNvPr>
          <p:cNvSpPr/>
          <p:nvPr/>
        </p:nvSpPr>
        <p:spPr>
          <a:xfrm>
            <a:off x="2858977" y="3174788"/>
            <a:ext cx="7496306" cy="693032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Транспарентность при взаимодействии всех участников процесса</a:t>
            </a:r>
            <a:endParaRPr lang="x-none" sz="2000" dirty="0"/>
          </a:p>
        </p:txBody>
      </p:sp>
      <p:sp>
        <p:nvSpPr>
          <p:cNvPr id="21" name="Трапеция 20">
            <a:extLst>
              <a:ext uri="{FF2B5EF4-FFF2-40B4-BE49-F238E27FC236}">
                <a16:creationId xmlns:a16="http://schemas.microsoft.com/office/drawing/2014/main" xmlns="" id="{9C015845-1FF7-4BCD-B812-C9115F9969CB}"/>
              </a:ext>
            </a:extLst>
          </p:cNvPr>
          <p:cNvSpPr/>
          <p:nvPr/>
        </p:nvSpPr>
        <p:spPr>
          <a:xfrm>
            <a:off x="2392320" y="4897881"/>
            <a:ext cx="8429619" cy="786566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Экономическое стимулирование коммерциализации РННТД в приоритетных секторах экономики</a:t>
            </a:r>
            <a:endParaRPr lang="x-none" sz="2000" dirty="0"/>
          </a:p>
        </p:txBody>
      </p:sp>
      <p:sp>
        <p:nvSpPr>
          <p:cNvPr id="23" name="Трапеция 22">
            <a:extLst>
              <a:ext uri="{FF2B5EF4-FFF2-40B4-BE49-F238E27FC236}">
                <a16:creationId xmlns:a16="http://schemas.microsoft.com/office/drawing/2014/main" xmlns="" id="{476FD0C9-EAA1-4CF8-9D2A-A2C8632D5880}"/>
              </a:ext>
            </a:extLst>
          </p:cNvPr>
          <p:cNvSpPr/>
          <p:nvPr/>
        </p:nvSpPr>
        <p:spPr>
          <a:xfrm>
            <a:off x="2618458" y="3986446"/>
            <a:ext cx="7977344" cy="804014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Гарантирование прав и интересов лиц, вовлеченных в получение РННТД, извлечение дохода</a:t>
            </a:r>
            <a:endParaRPr lang="x-none" sz="2000" dirty="0"/>
          </a:p>
        </p:txBody>
      </p:sp>
      <p:sp>
        <p:nvSpPr>
          <p:cNvPr id="24" name="Трапеция 23">
            <a:extLst>
              <a:ext uri="{FF2B5EF4-FFF2-40B4-BE49-F238E27FC236}">
                <a16:creationId xmlns:a16="http://schemas.microsoft.com/office/drawing/2014/main" xmlns="" id="{A085DF70-B365-4178-BF67-75C14B662A3D}"/>
              </a:ext>
            </a:extLst>
          </p:cNvPr>
          <p:cNvSpPr/>
          <p:nvPr/>
        </p:nvSpPr>
        <p:spPr>
          <a:xfrm>
            <a:off x="2114146" y="5823493"/>
            <a:ext cx="8985966" cy="817225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Интеграция образования, науки, производства и институтов инновационного развития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2902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90A3C11-BE11-4941-B939-4706E09C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0" y="1142527"/>
            <a:ext cx="5715473" cy="57154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ED725DD-8DB5-403B-8760-5E760CEFF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723" y="-2283172"/>
            <a:ext cx="4784990" cy="12214436"/>
          </a:xfrm>
          <a:prstGeom prst="rect">
            <a:avLst/>
          </a:prstGeom>
        </p:spPr>
      </p:pic>
      <p:sp>
        <p:nvSpPr>
          <p:cNvPr id="50" name="Шестиугольник 49">
            <a:extLst>
              <a:ext uri="{FF2B5EF4-FFF2-40B4-BE49-F238E27FC236}">
                <a16:creationId xmlns:a16="http://schemas.microsoft.com/office/drawing/2014/main" xmlns="" id="{61E615EC-7F6F-40D6-B2B5-6BB021BB3F12}"/>
              </a:ext>
            </a:extLst>
          </p:cNvPr>
          <p:cNvSpPr/>
          <p:nvPr/>
        </p:nvSpPr>
        <p:spPr>
          <a:xfrm>
            <a:off x="9179491" y="4080690"/>
            <a:ext cx="2613580" cy="2172191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A87DCDBF-83B5-4C45-9E71-2E12613ECBA2}"/>
              </a:ext>
            </a:extLst>
          </p:cNvPr>
          <p:cNvSpPr/>
          <p:nvPr/>
        </p:nvSpPr>
        <p:spPr>
          <a:xfrm>
            <a:off x="6431652" y="4080691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Шестиугольник 47">
            <a:extLst>
              <a:ext uri="{FF2B5EF4-FFF2-40B4-BE49-F238E27FC236}">
                <a16:creationId xmlns:a16="http://schemas.microsoft.com/office/drawing/2014/main" xmlns="" id="{CF8592BC-5EE2-4F4C-B05B-8CC7D1F4741A}"/>
              </a:ext>
            </a:extLst>
          </p:cNvPr>
          <p:cNvSpPr/>
          <p:nvPr/>
        </p:nvSpPr>
        <p:spPr>
          <a:xfrm>
            <a:off x="3749777" y="4089467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ECA94F46-1476-48B6-A43B-B95E86B9E76E}"/>
              </a:ext>
            </a:extLst>
          </p:cNvPr>
          <p:cNvSpPr/>
          <p:nvPr/>
        </p:nvSpPr>
        <p:spPr>
          <a:xfrm>
            <a:off x="905003" y="4065563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xmlns="" id="{0B2F59C7-BBDD-4F67-A06C-14B8DF03C860}"/>
              </a:ext>
            </a:extLst>
          </p:cNvPr>
          <p:cNvSpPr/>
          <p:nvPr/>
        </p:nvSpPr>
        <p:spPr>
          <a:xfrm>
            <a:off x="9141881" y="1417119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xmlns="" id="{EC59D1B1-E5DC-4598-AA9A-72BDEF55CB55}"/>
              </a:ext>
            </a:extLst>
          </p:cNvPr>
          <p:cNvSpPr/>
          <p:nvPr/>
        </p:nvSpPr>
        <p:spPr>
          <a:xfrm>
            <a:off x="6441531" y="1415386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xmlns="" id="{B5E2C380-630B-463C-AF56-AA4F738A37D7}"/>
              </a:ext>
            </a:extLst>
          </p:cNvPr>
          <p:cNvSpPr/>
          <p:nvPr/>
        </p:nvSpPr>
        <p:spPr>
          <a:xfrm>
            <a:off x="883914" y="1425641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C8B56331-22A7-43F8-8902-5E795F758AB5}"/>
              </a:ext>
            </a:extLst>
          </p:cNvPr>
          <p:cNvSpPr/>
          <p:nvPr/>
        </p:nvSpPr>
        <p:spPr>
          <a:xfrm>
            <a:off x="3693326" y="1428115"/>
            <a:ext cx="2469671" cy="2153198"/>
          </a:xfrm>
          <a:prstGeom prst="hex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bject 2"/>
          <p:cNvSpPr txBox="1"/>
          <p:nvPr/>
        </p:nvSpPr>
        <p:spPr>
          <a:xfrm>
            <a:off x="1006477" y="2533586"/>
            <a:ext cx="22245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Руководитель проекта – гражданин РК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1299" y="2542170"/>
            <a:ext cx="19741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проекта на территории РК</a:t>
            </a:r>
          </a:p>
        </p:txBody>
      </p:sp>
      <p:sp>
        <p:nvSpPr>
          <p:cNvPr id="18" name="object 2"/>
          <p:cNvSpPr txBox="1"/>
          <p:nvPr/>
        </p:nvSpPr>
        <p:spPr>
          <a:xfrm>
            <a:off x="1169533" y="5077686"/>
            <a:ext cx="20149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проектной группе проекта от 4 до 6 человек </a:t>
            </a:r>
          </a:p>
        </p:txBody>
      </p:sp>
      <p:sp>
        <p:nvSpPr>
          <p:cNvPr id="19" name="object 3"/>
          <p:cNvSpPr txBox="1"/>
          <p:nvPr/>
        </p:nvSpPr>
        <p:spPr>
          <a:xfrm>
            <a:off x="3844756" y="4999189"/>
            <a:ext cx="224722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Обязательно наличие специалиста по коммерциализации и бухгалтера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6779116" y="2528317"/>
            <a:ext cx="1768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Сумма гранта – до 350 млн. тенге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77" y="4306118"/>
            <a:ext cx="836878" cy="83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60" y="4201928"/>
            <a:ext cx="289152" cy="289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0" y="1642511"/>
            <a:ext cx="916766" cy="916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75" y="1483143"/>
            <a:ext cx="1277366" cy="1277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8" y="1636857"/>
            <a:ext cx="771984" cy="771984"/>
          </a:xfrm>
          <a:prstGeom prst="rect">
            <a:avLst/>
          </a:prstGeom>
        </p:spPr>
      </p:pic>
      <p:pic>
        <p:nvPicPr>
          <p:cNvPr id="26" name="Picture 2" descr="D:\download\businesswoman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98195" y="4183263"/>
            <a:ext cx="834678" cy="834678"/>
          </a:xfrm>
          <a:prstGeom prst="rect">
            <a:avLst/>
          </a:prstGeom>
          <a:noFill/>
        </p:spPr>
      </p:pic>
      <p:sp>
        <p:nvSpPr>
          <p:cNvPr id="30" name="object 3"/>
          <p:cNvSpPr txBox="1"/>
          <p:nvPr/>
        </p:nvSpPr>
        <p:spPr>
          <a:xfrm>
            <a:off x="9327476" y="2491985"/>
            <a:ext cx="209952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8" marR="2572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Срок реализации проекта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2023-2025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гг.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55" y="1595972"/>
            <a:ext cx="932666" cy="932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7017" y="4992908"/>
            <a:ext cx="207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08" marR="2572"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Софинансирование не менее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10%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суммы гранта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46062" y="4881629"/>
            <a:ext cx="2271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конец реализации проекта доходы должны составлять не менее 10% от суммы гранта</a:t>
            </a:r>
            <a:endParaRPr lang="kk-KZ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5" descr="D:\download\business-deal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9379" y="4170534"/>
            <a:ext cx="808343" cy="808343"/>
          </a:xfrm>
          <a:prstGeom prst="rect">
            <a:avLst/>
          </a:prstGeom>
          <a:noFill/>
        </p:spPr>
      </p:pic>
      <p:pic>
        <p:nvPicPr>
          <p:cNvPr id="33" name="Picture 8" descr="Файл:Flag-map of Kazakhstan (precise boundaries).svg">
            <a:extLst>
              <a:ext uri="{FF2B5EF4-FFF2-40B4-BE49-F238E27FC236}">
                <a16:creationId xmlns:a16="http://schemas.microsoft.com/office/drawing/2014/main" xmlns="" id="{5899FD3D-0CD8-4A80-9AA4-00804C0D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5" y="1905689"/>
            <a:ext cx="984958" cy="5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8AB4FF5-43CD-4E62-B46D-F19820B7B7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55" y="4143735"/>
            <a:ext cx="863301" cy="7572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1997BFD-36F0-4231-9406-51B161FE81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3" y="11184"/>
            <a:ext cx="917385" cy="917385"/>
          </a:xfrm>
          <a:prstGeom prst="rect">
            <a:avLst/>
          </a:prstGeom>
        </p:spPr>
      </p:pic>
      <p:pic>
        <p:nvPicPr>
          <p:cNvPr id="32" name="Picture 8" descr="Файл:Flag-map of Kazakhstan (precise boundaries).svg">
            <a:extLst>
              <a:ext uri="{FF2B5EF4-FFF2-40B4-BE49-F238E27FC236}">
                <a16:creationId xmlns:a16="http://schemas.microsoft.com/office/drawing/2014/main" xmlns="" id="{C0731777-C11E-4A2E-B945-89686411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75" y="2297956"/>
            <a:ext cx="413782" cy="2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азвание 1">
            <a:extLst>
              <a:ext uri="{FF2B5EF4-FFF2-40B4-BE49-F238E27FC236}">
                <a16:creationId xmlns:a16="http://schemas.microsoft.com/office/drawing/2014/main" xmlns="" id="{6E6B67DC-FB36-4D1E-982A-C3E6E92F47E4}"/>
              </a:ext>
            </a:extLst>
          </p:cNvPr>
          <p:cNvSpPr txBox="1">
            <a:spLocks/>
          </p:cNvSpPr>
          <p:nvPr/>
        </p:nvSpPr>
        <p:spPr bwMode="auto">
          <a:xfrm>
            <a:off x="1737913" y="176394"/>
            <a:ext cx="97218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 ПРЕДОСТАВЛЕНИЯ ГРАНТА</a:t>
            </a:r>
            <a:endParaRPr lang="ru-RU" sz="32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B25117CD-CE40-4BB4-8648-97366A5E1F5C}"/>
              </a:ext>
            </a:extLst>
          </p:cNvPr>
          <p:cNvCxnSpPr/>
          <p:nvPr/>
        </p:nvCxnSpPr>
        <p:spPr>
          <a:xfrm flipV="1">
            <a:off x="1057017" y="928569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092DAA8-F330-45E6-B40F-BF6143DD5551}"/>
              </a:ext>
            </a:extLst>
          </p:cNvPr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7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Noto Sans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3D3D3D"/>
              </a:solidFill>
              <a:effectLst/>
              <a:latin typeface="Noto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DC22D4-EAA9-4CDB-8BD8-6B3A3364C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A3064C8-BF06-4083-B82C-5899719EB382}"/>
              </a:ext>
            </a:extLst>
          </p:cNvPr>
          <p:cNvSpPr/>
          <p:nvPr/>
        </p:nvSpPr>
        <p:spPr>
          <a:xfrm>
            <a:off x="465110" y="1262064"/>
            <a:ext cx="49614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Качественное образование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Цифровизация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Геологоразведка, добыча природных ископаемых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Модернизация энергетического комплекса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Обрабатывающая промышленность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Нефтегазохимическая отрасль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Экология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7A36DF-9A29-4C44-BE06-DC6C5DA3E706}"/>
              </a:ext>
            </a:extLst>
          </p:cNvPr>
          <p:cNvSpPr/>
          <p:nvPr/>
        </p:nvSpPr>
        <p:spPr>
          <a:xfrm>
            <a:off x="6142060" y="1248329"/>
            <a:ext cx="50862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АПК и переработка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сельскохоз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сырья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Туризм</a:t>
            </a: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Укрепление национальной безопасности</a:t>
            </a: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Металлургия, металлообработка</a:t>
            </a: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Машиностроение</a:t>
            </a: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Химическая промышленность</a:t>
            </a:r>
          </a:p>
          <a:p>
            <a:pPr marL="176213" marR="2572" indent="-176213" algn="just" fontAlgn="base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Легкая промышленность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6213" marR="2572" indent="-176213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Иные сектора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экономики,</a:t>
            </a:r>
            <a:r>
              <a:rPr lang="ru-RU" sz="2000" dirty="0" smtClean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предусмотренные государственными программными документами</a:t>
            </a:r>
          </a:p>
          <a:p>
            <a:pPr marL="176213" marR="2572" indent="-176213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R="2572"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противолежащие углы 58">
            <a:extLst>
              <a:ext uri="{FF2B5EF4-FFF2-40B4-BE49-F238E27FC236}">
                <a16:creationId xmlns:a16="http://schemas.microsoft.com/office/drawing/2014/main" xmlns="" id="{AF6CE78C-B655-4D5F-8CA9-F66C081273B8}"/>
              </a:ext>
            </a:extLst>
          </p:cNvPr>
          <p:cNvSpPr/>
          <p:nvPr/>
        </p:nvSpPr>
        <p:spPr>
          <a:xfrm>
            <a:off x="124479" y="954014"/>
            <a:ext cx="5414202" cy="5610965"/>
          </a:xfrm>
          <a:prstGeom prst="round2Diag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противолежащие углы 59">
            <a:extLst>
              <a:ext uri="{FF2B5EF4-FFF2-40B4-BE49-F238E27FC236}">
                <a16:creationId xmlns:a16="http://schemas.microsoft.com/office/drawing/2014/main" xmlns="" id="{BFCDC790-075F-4527-9CA8-125A33BB67C4}"/>
              </a:ext>
            </a:extLst>
          </p:cNvPr>
          <p:cNvSpPr/>
          <p:nvPr/>
        </p:nvSpPr>
        <p:spPr>
          <a:xfrm>
            <a:off x="5744651" y="917385"/>
            <a:ext cx="5731673" cy="5669213"/>
          </a:xfrm>
          <a:prstGeom prst="round2Diag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xmlns="" id="{798FBD98-51C1-45D2-951A-F60925A6DA84}"/>
              </a:ext>
            </a:extLst>
          </p:cNvPr>
          <p:cNvSpPr txBox="1">
            <a:spLocks/>
          </p:cNvSpPr>
          <p:nvPr/>
        </p:nvSpPr>
        <p:spPr>
          <a:xfrm>
            <a:off x="1302194" y="119910"/>
            <a:ext cx="1039151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/>
            <a:r>
              <a:rPr lang="ru-RU" sz="2600" b="1" kern="0" spc="230" dirty="0">
                <a:solidFill>
                  <a:srgbClr val="1F4E79"/>
                </a:solidFill>
              </a:rPr>
              <a:t>ПЕРЕЧЕНЬ ПРИОРИТЕТНЫХ СЕКТОРОВ ЭКОНОМИКИ</a:t>
            </a:r>
            <a:endParaRPr lang="en-US" sz="2600" b="1" kern="0" spc="230" dirty="0">
              <a:solidFill>
                <a:srgbClr val="1F4E79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B38FFF3-3494-4D72-A374-ADD77F747FCF}"/>
              </a:ext>
            </a:extLst>
          </p:cNvPr>
          <p:cNvCxnSpPr/>
          <p:nvPr/>
        </p:nvCxnSpPr>
        <p:spPr>
          <a:xfrm flipV="1">
            <a:off x="989521" y="696176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Файл:Flag-map of Kazakhstan (precise boundaries).svg">
            <a:extLst>
              <a:ext uri="{FF2B5EF4-FFF2-40B4-BE49-F238E27FC236}">
                <a16:creationId xmlns:a16="http://schemas.microsoft.com/office/drawing/2014/main" xmlns="" id="{5899FD3D-0CD8-4A80-9AA4-00804C0D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4" y="4216231"/>
            <a:ext cx="984958" cy="5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75791" y="2659318"/>
            <a:ext cx="2879074" cy="115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4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8144" marR="3429" algn="ctr">
              <a:lnSpc>
                <a:spcPct val="119100"/>
              </a:lnSpc>
            </a:pPr>
            <a:r>
              <a:rPr lang="ru-RU" sz="1577" b="1" spc="88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577" spc="88" dirty="0">
                <a:solidFill>
                  <a:srgbClr val="1F4E79"/>
                </a:solidFill>
                <a:latin typeface="Arial"/>
                <a:cs typeface="Arial"/>
              </a:rPr>
              <a:t>аккредитованный субъект научной и (или) научно-технической деятельности</a:t>
            </a:r>
            <a:endParaRPr sz="1577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7937" y="2671618"/>
            <a:ext cx="2707274" cy="115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обязан быть сотрудником </a:t>
            </a:r>
            <a:r>
              <a:rPr lang="ru-RU" sz="1577" spc="81" dirty="0" err="1">
                <a:solidFill>
                  <a:srgbClr val="1F4E79"/>
                </a:solidFill>
                <a:latin typeface="Arial"/>
                <a:cs typeface="Arial"/>
              </a:rPr>
              <a:t>Грантополучателя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 на полный рабочий день</a:t>
            </a: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05316" y="101485"/>
            <a:ext cx="1087314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algn="ctr">
              <a:lnSpc>
                <a:spcPts val="4184"/>
              </a:lnSpc>
            </a:pPr>
            <a:r>
              <a:rPr lang="ru-RU" sz="3200" b="1" kern="0" spc="230" dirty="0">
                <a:solidFill>
                  <a:srgbClr val="1F4E79"/>
                </a:solidFill>
              </a:rPr>
              <a:t>ТРЕБОВАНИЯ К </a:t>
            </a:r>
            <a:r>
              <a:rPr lang="ru-RU" sz="3200" b="1" kern="0" spc="230" dirty="0" smtClean="0">
                <a:solidFill>
                  <a:srgbClr val="1F4E79"/>
                </a:solidFill>
              </a:rPr>
              <a:t>ЗАЯВИТЕЛЮ</a:t>
            </a:r>
          </a:p>
          <a:p>
            <a:pPr marL="7701" algn="ctr">
              <a:lnSpc>
                <a:spcPts val="4184"/>
              </a:lnSpc>
            </a:pPr>
            <a:r>
              <a:rPr lang="ru-RU" sz="3200" b="1" kern="0" spc="230" dirty="0" smtClean="0">
                <a:solidFill>
                  <a:srgbClr val="1F4E79"/>
                </a:solidFill>
              </a:rPr>
              <a:t>И </a:t>
            </a:r>
            <a:r>
              <a:rPr lang="ru-RU" sz="3200" b="1" kern="0" spc="230" dirty="0">
                <a:solidFill>
                  <a:srgbClr val="1F4E79"/>
                </a:solidFill>
              </a:rPr>
              <a:t>ПРОЕКТНОЙ ГРУППЕ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161414" y="5349625"/>
            <a:ext cx="3923871" cy="86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4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проектной группы – </a:t>
            </a:r>
          </a:p>
          <a:p>
            <a:pPr marL="8144" marR="3429" algn="ctr">
              <a:lnSpc>
                <a:spcPct val="119100"/>
              </a:lnSpc>
            </a:pPr>
            <a:r>
              <a:rPr lang="ru-RU" sz="1577" spc="88" dirty="0" smtClean="0">
                <a:solidFill>
                  <a:srgbClr val="1F4E79"/>
                </a:solidFill>
                <a:latin typeface="Arial"/>
                <a:cs typeface="Arial"/>
              </a:rPr>
              <a:t>граждане </a:t>
            </a:r>
            <a:r>
              <a:rPr lang="ru-RU" sz="1577" spc="88" dirty="0">
                <a:solidFill>
                  <a:srgbClr val="1F4E79"/>
                </a:solidFill>
                <a:latin typeface="Arial"/>
                <a:cs typeface="Arial"/>
              </a:rPr>
              <a:t>и/или </a:t>
            </a:r>
            <a:r>
              <a:rPr lang="ru-RU" sz="1577" spc="88" dirty="0" smtClean="0">
                <a:solidFill>
                  <a:srgbClr val="1F4E79"/>
                </a:solidFill>
                <a:latin typeface="Arial"/>
                <a:cs typeface="Arial"/>
              </a:rPr>
              <a:t>резиденты РК с высшим образованием</a:t>
            </a:r>
            <a:endParaRPr lang="ru-RU" sz="1577" spc="88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83597" y="6364135"/>
            <a:ext cx="2743008" cy="365099"/>
          </a:xfrm>
          <a:prstGeom prst="rect">
            <a:avLst/>
          </a:prstGeom>
        </p:spPr>
        <p:txBody>
          <a:bodyPr/>
          <a:lstStyle/>
          <a:p>
            <a:fld id="{4335E71D-1116-4DE1-8FC8-463F53E92F5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0" name="object 3"/>
          <p:cNvSpPr txBox="1"/>
          <p:nvPr/>
        </p:nvSpPr>
        <p:spPr>
          <a:xfrm>
            <a:off x="4085285" y="5300026"/>
            <a:ext cx="4252770" cy="115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коммерциализации – </a:t>
            </a:r>
          </a:p>
          <a:p>
            <a:pPr marL="8572" marR="3429" algn="ctr">
              <a:lnSpc>
                <a:spcPct val="119100"/>
              </a:lnSpc>
            </a:pP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с 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опытом работы в сфере коммерциализации </a:t>
            </a: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технологий/создания бизнеса 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не менее 3 </a:t>
            </a: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лет</a:t>
            </a:r>
            <a:endParaRPr lang="ru-RU" sz="1577" spc="81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4262039" y="2671618"/>
            <a:ext cx="3840817" cy="115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4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создании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-компании </a:t>
            </a:r>
            <a:r>
              <a:rPr lang="ru-RU" sz="1577" spc="88" dirty="0" smtClean="0">
                <a:solidFill>
                  <a:srgbClr val="1F4E79"/>
                </a:solidFill>
                <a:latin typeface="Arial"/>
                <a:cs typeface="Arial"/>
              </a:rPr>
              <a:t>Заявитель </a:t>
            </a:r>
            <a:r>
              <a:rPr lang="ru-RU" sz="1577" spc="88" dirty="0">
                <a:solidFill>
                  <a:srgbClr val="1F4E79"/>
                </a:solidFill>
                <a:latin typeface="Arial"/>
                <a:cs typeface="Arial"/>
              </a:rPr>
              <a:t>обязан войти в состав </a:t>
            </a:r>
            <a:r>
              <a:rPr lang="ru-RU" sz="1577" spc="88" dirty="0" smtClean="0">
                <a:solidFill>
                  <a:srgbClr val="1F4E79"/>
                </a:solidFill>
                <a:latin typeface="Arial"/>
                <a:cs typeface="Arial"/>
              </a:rPr>
              <a:t>учредителей </a:t>
            </a:r>
            <a:r>
              <a:rPr lang="ru-RU" sz="1577" spc="88" dirty="0">
                <a:solidFill>
                  <a:srgbClr val="1F4E79"/>
                </a:solidFill>
                <a:latin typeface="Arial"/>
                <a:cs typeface="Arial"/>
              </a:rPr>
              <a:t>на весь срок реализации Проекта</a:t>
            </a:r>
            <a:endParaRPr sz="1577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49317" y="1173687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ject 3"/>
          <p:cNvSpPr txBox="1"/>
          <p:nvPr/>
        </p:nvSpPr>
        <p:spPr>
          <a:xfrm>
            <a:off x="8107886" y="5357745"/>
            <a:ext cx="4252770" cy="115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" marR="3429" algn="ctr">
              <a:lnSpc>
                <a:spcPct val="1191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 – </a:t>
            </a:r>
          </a:p>
          <a:p>
            <a:pPr marL="8572" marR="3429" algn="ctr">
              <a:lnSpc>
                <a:spcPct val="119100"/>
              </a:lnSpc>
            </a:pP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Наличие сертификата профессионального бухгалтера и с 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опытом работы </a:t>
            </a: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не </a:t>
            </a:r>
            <a:r>
              <a:rPr lang="ru-RU" sz="1577" spc="81" dirty="0">
                <a:solidFill>
                  <a:srgbClr val="1F4E79"/>
                </a:solidFill>
                <a:latin typeface="Arial"/>
                <a:cs typeface="Arial"/>
              </a:rPr>
              <a:t>менее 3 </a:t>
            </a:r>
            <a:r>
              <a:rPr lang="ru-RU" sz="1577" spc="81" dirty="0" smtClean="0">
                <a:solidFill>
                  <a:srgbClr val="1F4E79"/>
                </a:solidFill>
                <a:latin typeface="Arial"/>
                <a:cs typeface="Arial"/>
              </a:rPr>
              <a:t>лет</a:t>
            </a:r>
            <a:endParaRPr lang="ru-RU" sz="1577" spc="81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pic>
        <p:nvPicPr>
          <p:cNvPr id="24" name="Picture 2" descr="D:\download\businesswo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36469" y="4408477"/>
            <a:ext cx="834678" cy="834678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21" y="4187308"/>
            <a:ext cx="1107813" cy="1107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570" y="1667239"/>
            <a:ext cx="2203408" cy="818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439" y="1475501"/>
            <a:ext cx="1075329" cy="1150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981" y="4196844"/>
            <a:ext cx="1028324" cy="1045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100" y="1673581"/>
            <a:ext cx="1103134" cy="919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4065" y="1462353"/>
            <a:ext cx="958075" cy="1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50925" y="260350"/>
            <a:ext cx="11404600" cy="5746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ФУНКЦИИ СПЕЦИАЛИСТА</a:t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КОММЕРЦИАЛИЗАЦИИ ТЕХНОЛОГИЙ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8" y="6356350"/>
            <a:ext cx="2743200" cy="365125"/>
          </a:xfrm>
        </p:spPr>
        <p:txBody>
          <a:bodyPr/>
          <a:lstStyle/>
          <a:p>
            <a:pPr>
              <a:defRPr/>
            </a:pPr>
            <a:fld id="{A0858169-05E5-4CA1-9EAC-92249D22CE4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7063858"/>
              </p:ext>
            </p:extLst>
          </p:nvPr>
        </p:nvGraphicFramePr>
        <p:xfrm>
          <a:off x="1127448" y="1182876"/>
          <a:ext cx="104972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949317" y="1165223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71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B72DD2-B709-4D3D-92CD-5E3F7F04183F}"/>
              </a:ext>
            </a:extLst>
          </p:cNvPr>
          <p:cNvSpPr/>
          <p:nvPr/>
        </p:nvSpPr>
        <p:spPr>
          <a:xfrm>
            <a:off x="161553" y="2342757"/>
            <a:ext cx="211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оплаты труда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более 30% от суммы гранта)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1440D48-A530-4AEE-AEB6-055F36406506}"/>
              </a:ext>
            </a:extLst>
          </p:cNvPr>
          <p:cNvSpPr/>
          <p:nvPr/>
        </p:nvSpPr>
        <p:spPr>
          <a:xfrm>
            <a:off x="2522887" y="2312780"/>
            <a:ext cx="229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 оборудования и (или) программного обеспечения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F568DE4-0216-40B1-9ED9-5EDBFF7F2F73}"/>
              </a:ext>
            </a:extLst>
          </p:cNvPr>
          <p:cNvSpPr/>
          <p:nvPr/>
        </p:nvSpPr>
        <p:spPr>
          <a:xfrm>
            <a:off x="4889863" y="2301677"/>
            <a:ext cx="2367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производственных помещений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086E7AA-47E3-4BC0-A2AA-70939383E79C}"/>
              </a:ext>
            </a:extLst>
          </p:cNvPr>
          <p:cNvSpPr/>
          <p:nvPr/>
        </p:nvSpPr>
        <p:spPr>
          <a:xfrm>
            <a:off x="7530914" y="2285740"/>
            <a:ext cx="1828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 расходных материалов и комплектующих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F2740BD-CAFE-4780-B618-173EB476B7D1}"/>
              </a:ext>
            </a:extLst>
          </p:cNvPr>
          <p:cNvSpPr/>
          <p:nvPr/>
        </p:nvSpPr>
        <p:spPr>
          <a:xfrm>
            <a:off x="9669113" y="2278376"/>
            <a:ext cx="240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работ и услуг 3-х лиц, связанных с реализацией проекта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C9C53D-CD17-4F44-9EF4-1077E42946A1}"/>
              </a:ext>
            </a:extLst>
          </p:cNvPr>
          <p:cNvSpPr/>
          <p:nvPr/>
        </p:nvSpPr>
        <p:spPr>
          <a:xfrm>
            <a:off x="84667" y="5262057"/>
            <a:ext cx="2583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ренда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площадок, помещений и 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(не более 20% от суммы гранта)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208D04A-AE3D-4832-BA19-A4AAE7D19272}"/>
              </a:ext>
            </a:extLst>
          </p:cNvPr>
          <p:cNvSpPr/>
          <p:nvPr/>
        </p:nvSpPr>
        <p:spPr>
          <a:xfrm>
            <a:off x="2940773" y="5210817"/>
            <a:ext cx="1839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ащита интеллектуальной собственности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C6CBB7C-1501-4000-BA69-D545F2DCD05B}"/>
              </a:ext>
            </a:extLst>
          </p:cNvPr>
          <p:cNvSpPr/>
          <p:nvPr/>
        </p:nvSpPr>
        <p:spPr>
          <a:xfrm>
            <a:off x="5087070" y="5210817"/>
            <a:ext cx="2399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по продвижению продукта или услуги на рынок (не менее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суммы гранта)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8DE1FDA-2C93-4B75-A30B-593D0A5A8E71}"/>
              </a:ext>
            </a:extLst>
          </p:cNvPr>
          <p:cNvSpPr/>
          <p:nvPr/>
        </p:nvSpPr>
        <p:spPr>
          <a:xfrm>
            <a:off x="7643278" y="5219828"/>
            <a:ext cx="2448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алоговые обязательства, возникающие при реализации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7850EF0-CDA7-4FA6-A8B8-AF4A15DA0E99}"/>
              </a:ext>
            </a:extLst>
          </p:cNvPr>
          <p:cNvSpPr/>
          <p:nvPr/>
        </p:nvSpPr>
        <p:spPr>
          <a:xfrm>
            <a:off x="10103456" y="5287936"/>
            <a:ext cx="16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x-non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07BEEF3-2D65-4C65-9E01-5BDFD557C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" y="0"/>
            <a:ext cx="917385" cy="917385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4979C25D-E9F6-4788-9AE1-6576E237C02D}"/>
              </a:ext>
            </a:extLst>
          </p:cNvPr>
          <p:cNvCxnSpPr/>
          <p:nvPr/>
        </p:nvCxnSpPr>
        <p:spPr>
          <a:xfrm>
            <a:off x="1939635" y="3429000"/>
            <a:ext cx="8312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AD15F769-BEF3-4D5A-84D2-B706308F9016}"/>
              </a:ext>
            </a:extLst>
          </p:cNvPr>
          <p:cNvSpPr txBox="1">
            <a:spLocks/>
          </p:cNvSpPr>
          <p:nvPr/>
        </p:nvSpPr>
        <p:spPr>
          <a:xfrm>
            <a:off x="1677077" y="120491"/>
            <a:ext cx="11160000" cy="4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>
              <a:lnSpc>
                <a:spcPts val="4184"/>
              </a:lnSpc>
            </a:pPr>
            <a:r>
              <a:rPr lang="ru-RU" sz="3200" b="1" kern="0" spc="230" dirty="0">
                <a:solidFill>
                  <a:srgbClr val="1F4E79"/>
                </a:solidFill>
              </a:rPr>
              <a:t>СТАТЬИ РАСХОДОВ ЗА СЧЕТ ГРАНТА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6E75FE5-1EB3-4F37-8E23-8C6D0D50E752}"/>
              </a:ext>
            </a:extLst>
          </p:cNvPr>
          <p:cNvCxnSpPr>
            <a:cxnSpLocks/>
          </p:cNvCxnSpPr>
          <p:nvPr/>
        </p:nvCxnSpPr>
        <p:spPr>
          <a:xfrm>
            <a:off x="1242204" y="730853"/>
            <a:ext cx="10920053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horizontechict.com/img/horizon-images/dyanamic-websites.jpg">
            <a:extLst>
              <a:ext uri="{FF2B5EF4-FFF2-40B4-BE49-F238E27FC236}">
                <a16:creationId xmlns:a16="http://schemas.microsoft.com/office/drawing/2014/main" xmlns="" id="{F86FA1E9-0365-44E9-9E56-6317FD4C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30" y="1209457"/>
            <a:ext cx="1485510" cy="9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bitrix24.ru/b4374943/landing/5c4/5c4f3bbdb8bb94392a71b359570b6aa7/gear7-01_2x.png">
            <a:extLst>
              <a:ext uri="{FF2B5EF4-FFF2-40B4-BE49-F238E27FC236}">
                <a16:creationId xmlns:a16="http://schemas.microsoft.com/office/drawing/2014/main" xmlns="" id="{8F4753A2-6149-4C4A-B332-CD7085DB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4" y="1142315"/>
            <a:ext cx="1473621" cy="10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oft.legionsecurity.ru/local/templates/legion_main/imgs/products/gfi/l5.png">
            <a:extLst>
              <a:ext uri="{FF2B5EF4-FFF2-40B4-BE49-F238E27FC236}">
                <a16:creationId xmlns:a16="http://schemas.microsoft.com/office/drawing/2014/main" xmlns="" id="{A910C3BB-4073-43BD-AF33-A4E9D2B0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92" y="3994607"/>
            <a:ext cx="1031486" cy="10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siteapi.org/bgA6ArG291NAcOJpARaz5dF5QgY=/s2.siteapi.org/370d34da38564a5/page/orn6sbvhn6s0okgooc4g4cc08cow8k">
            <a:extLst>
              <a:ext uri="{FF2B5EF4-FFF2-40B4-BE49-F238E27FC236}">
                <a16:creationId xmlns:a16="http://schemas.microsoft.com/office/drawing/2014/main" xmlns="" id="{F2D4AD59-0D7A-4D4E-9589-B16B2D97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20" y="4171546"/>
            <a:ext cx="899395" cy="8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-icons-png.flaticon.com/512/1571/1571102.png">
            <a:extLst>
              <a:ext uri="{FF2B5EF4-FFF2-40B4-BE49-F238E27FC236}">
                <a16:creationId xmlns:a16="http://schemas.microsoft.com/office/drawing/2014/main" xmlns="" id="{097D904D-C1AF-49E0-9058-1D7C14D1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5" y="1164129"/>
            <a:ext cx="1013854" cy="10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irprivoda.ru/image/catalog/icons/sverlenie.png">
            <a:extLst>
              <a:ext uri="{FF2B5EF4-FFF2-40B4-BE49-F238E27FC236}">
                <a16:creationId xmlns:a16="http://schemas.microsoft.com/office/drawing/2014/main" xmlns="" id="{C549D6F9-8661-4C35-8AEE-481C9C75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76" y="1209457"/>
            <a:ext cx="915511" cy="9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altarmansk.ru/system/ckeditor_assets/pictures/174320/content_4.png">
            <a:extLst>
              <a:ext uri="{FF2B5EF4-FFF2-40B4-BE49-F238E27FC236}">
                <a16:creationId xmlns:a16="http://schemas.microsoft.com/office/drawing/2014/main" xmlns="" id="{999B3C01-8C21-4070-94F9-14F8AE3F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42" y="4083383"/>
            <a:ext cx="1031486" cy="10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dn2.vectorstock.com/i/1000x1000/37/61/recruitment-interview-icon-vector-21023761.jpg">
            <a:extLst>
              <a:ext uri="{FF2B5EF4-FFF2-40B4-BE49-F238E27FC236}">
                <a16:creationId xmlns:a16="http://schemas.microsoft.com/office/drawing/2014/main" xmlns="" id="{457087D3-69F3-4072-8292-A87093662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14285" r="13756" b="25302"/>
          <a:stretch/>
        </p:blipFill>
        <p:spPr bwMode="auto">
          <a:xfrm>
            <a:off x="10295749" y="1193318"/>
            <a:ext cx="1149450" cy="9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cdn1.iconfinder.com/data/icons/finance-accounting-blue-line/64/61_accounting-accountancy-finance-tax-optimization-costs-1024.png">
            <a:extLst>
              <a:ext uri="{FF2B5EF4-FFF2-40B4-BE49-F238E27FC236}">
                <a16:creationId xmlns:a16="http://schemas.microsoft.com/office/drawing/2014/main" xmlns="" id="{E4C4E70A-144B-4E69-825C-81B67433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23" y="3994607"/>
            <a:ext cx="1067867" cy="10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mg.icons8.com/ios-filled/2x/4a90e2/mortgage.png">
            <a:extLst>
              <a:ext uri="{FF2B5EF4-FFF2-40B4-BE49-F238E27FC236}">
                <a16:creationId xmlns:a16="http://schemas.microsoft.com/office/drawing/2014/main" xmlns="" id="{BE464733-FEF5-4582-9215-7F106079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7" y="4076003"/>
            <a:ext cx="1067866" cy="10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46508" y="1324002"/>
            <a:ext cx="11379946" cy="5397241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2304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kk-KZ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должно быть только в денежном эквиваленте: </a:t>
            </a:r>
          </a:p>
          <a:p>
            <a:pPr indent="215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 для организаций высшего и послевузовского образования, а также государственных научных организаций и научных организаций со стопроцентным участием государства, являющиеся аккредитованными субъектами научной и (или) научно-технической деятельности – не менее 10%; </a:t>
            </a:r>
            <a:endParaRPr lang="ru-RU" sz="200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indent="215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- для </a:t>
            </a:r>
            <a:r>
              <a:rPr lang="ru-RU" sz="2000" spc="76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стартап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компаний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– не менее 20%; </a:t>
            </a:r>
          </a:p>
          <a:p>
            <a:pPr indent="215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- для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частного партнера либо иного юридического лица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не менее 30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%.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80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может быть как </a:t>
            </a:r>
            <a:r>
              <a:rPr lang="kk-KZ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за</a:t>
            </a:r>
            <a:r>
              <a:rPr lang="kk-KZ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счет средств заявителя, так и за счет средств </a:t>
            </a:r>
            <a:r>
              <a:rPr lang="kk-KZ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частного </a:t>
            </a:r>
            <a:r>
              <a:rPr lang="kk-KZ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партнера, в том числе и зарубежного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сумма </a:t>
            </a:r>
            <a:r>
              <a:rPr lang="kk-KZ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вклада, а также условия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совместной деятельности с частным партнером должны быть определены до подачи </a:t>
            </a:r>
            <a:r>
              <a:rPr lang="ru-RU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заявки в договоре о совместной деятельности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spc="76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средства </a:t>
            </a:r>
            <a:r>
              <a:rPr lang="ru-RU" sz="2000" spc="7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софинансирования должны быть запланированы и затрачены исключительно на цели и задачи по проекту на каждом этапе реализации </a:t>
            </a:r>
            <a:r>
              <a:rPr lang="ru-RU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проекта пропорционально сумме гранта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spc="76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софинансирование размещается на р/с </a:t>
            </a:r>
            <a:r>
              <a:rPr lang="ru-RU" sz="2000" spc="76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Грантополучателя</a:t>
            </a:r>
            <a:r>
              <a:rPr lang="ru-RU" sz="2000" spc="76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и подтверждается справкой с БВУ на каждом этапе перед получением средств гранта</a:t>
            </a:r>
            <a:endParaRPr lang="ru-RU" sz="200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940" spc="76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63449" y="6356145"/>
            <a:ext cx="2743008" cy="365099"/>
          </a:xfrm>
          <a:prstGeom prst="rect">
            <a:avLst/>
          </a:prstGeom>
        </p:spPr>
        <p:txBody>
          <a:bodyPr/>
          <a:lstStyle/>
          <a:p>
            <a:fld id="{4335E71D-1116-4DE1-8FC8-463F53E92F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438503" y="330352"/>
            <a:ext cx="9251466" cy="501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0" i="0">
                <a:solidFill>
                  <a:srgbClr val="4341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eaLnBrk="1" fontAlgn="auto" hangingPunct="1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0" spc="230" dirty="0">
                <a:solidFill>
                  <a:srgbClr val="1F4E79"/>
                </a:solidFill>
              </a:rPr>
              <a:t>УСЛОВИЯ СОФИНАНСИРОВАНИЯ</a:t>
            </a:r>
            <a:endParaRPr lang="en-US" sz="3200" b="1" kern="0" spc="230" dirty="0">
              <a:solidFill>
                <a:srgbClr val="1F4E7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8588" y="6742113"/>
            <a:ext cx="12015787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49317" y="1139821"/>
            <a:ext cx="1116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8263"/>
            <a:ext cx="104298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1490</Words>
  <Application>Microsoft Office PowerPoint</Application>
  <PresentationFormat>Широкоэкранный</PresentationFormat>
  <Paragraphs>337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Noto Sans</vt:lpstr>
      <vt:lpstr>Tahoma</vt:lpstr>
      <vt:lpstr>Times New Roman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СПЕЦИАЛИСТА ПО КОММЕРЦИАЛИЗАЦИИ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0171-17 ГК Посадочный материал плодово-ягодных и древесно-декоративных растений</vt:lpstr>
      <vt:lpstr>0233-18-ГК Рыхлитель - удобритель</vt:lpstr>
      <vt:lpstr>263-16-ГК Синбиотик НӘР  </vt:lpstr>
      <vt:lpstr>Презентация PowerPoint</vt:lpstr>
      <vt:lpstr>Презентация PowerPoint</vt:lpstr>
      <vt:lpstr>Презентация PowerPoint</vt:lpstr>
      <vt:lpstr>Отрасли и суммы грантов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АО «ФОНД НАУКИ»</dc:title>
  <dc:creator>user</dc:creator>
  <cp:lastModifiedBy>Учетная запись Майкрософт</cp:lastModifiedBy>
  <cp:revision>280</cp:revision>
  <cp:lastPrinted>2023-04-07T04:13:50Z</cp:lastPrinted>
  <dcterms:created xsi:type="dcterms:W3CDTF">2019-04-24T03:37:27Z</dcterms:created>
  <dcterms:modified xsi:type="dcterms:W3CDTF">2023-06-01T05:47:15Z</dcterms:modified>
</cp:coreProperties>
</file>